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3" r:id="rId2"/>
    <p:sldId id="320" r:id="rId3"/>
    <p:sldId id="321" r:id="rId4"/>
    <p:sldId id="322" r:id="rId5"/>
    <p:sldId id="323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DC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89014" autoAdjust="0"/>
  </p:normalViewPr>
  <p:slideViewPr>
    <p:cSldViewPr snapToGrid="0" snapToObjects="1" showGuides="1">
      <p:cViewPr>
        <p:scale>
          <a:sx n="125" d="100"/>
          <a:sy n="125" d="100"/>
        </p:scale>
        <p:origin x="197" y="-701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67" r:id="rId7"/>
    <p:sldLayoutId id="2147483668" r:id="rId8"/>
    <p:sldLayoutId id="2147483654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1A1D09-B7AA-419E-B217-9494F77AB6FD}"/>
              </a:ext>
            </a:extLst>
          </p:cNvPr>
          <p:cNvSpPr/>
          <p:nvPr/>
        </p:nvSpPr>
        <p:spPr>
          <a:xfrm>
            <a:off x="5437621" y="1223639"/>
            <a:ext cx="3706379" cy="212339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5F04A-A1DE-4DA0-8CFF-CD56AD83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331842"/>
            <a:ext cx="4624385" cy="21233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Привет!</a:t>
            </a:r>
          </a:p>
          <a:p>
            <a:pPr marL="0" indent="0">
              <a:buNone/>
            </a:pPr>
            <a:r>
              <a:rPr lang="ru-RU" dirty="0"/>
              <a:t>Экономить – это не значит постоянно отказывать себе. Наоборот, ты сможешь позволить себе еще больше, если будешь разумно подходить к тратам.</a:t>
            </a:r>
          </a:p>
          <a:p>
            <a:pPr marL="0" indent="0">
              <a:buNone/>
            </a:pPr>
            <a:r>
              <a:rPr lang="ru-RU" dirty="0"/>
              <a:t>Прими участие в </a:t>
            </a:r>
            <a:r>
              <a:rPr lang="ru-RU" dirty="0" err="1"/>
              <a:t>челлендже</a:t>
            </a:r>
            <a:r>
              <a:rPr lang="ru-RU" dirty="0"/>
              <a:t> </a:t>
            </a:r>
            <a:r>
              <a:rPr lang="ru-RU" dirty="0">
                <a:solidFill>
                  <a:schemeClr val="accent3"/>
                </a:solidFill>
              </a:rPr>
              <a:t>#финзожканикулы </a:t>
            </a:r>
            <a:r>
              <a:rPr lang="ru-RU" dirty="0"/>
              <a:t>и выполни наше задание или придумай своё!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</a:rPr>
              <a:t>Что тебя ждет? Ты снизишь свои траты, а значит, у тебя будет больше денег. И лучших ждут призы от </a:t>
            </a:r>
            <a:r>
              <a:rPr lang="ru-RU" dirty="0" err="1">
                <a:solidFill>
                  <a:schemeClr val="accent4"/>
                </a:solidFill>
              </a:rPr>
              <a:t>Mastercard</a:t>
            </a:r>
            <a:r>
              <a:rPr lang="ru-RU" dirty="0">
                <a:solidFill>
                  <a:schemeClr val="accent4"/>
                </a:solidFill>
              </a:rPr>
              <a:t>, главный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из которых – </a:t>
            </a:r>
            <a:r>
              <a:rPr lang="ru-RU" dirty="0" err="1">
                <a:solidFill>
                  <a:schemeClr val="accent4"/>
                </a:solidFill>
              </a:rPr>
              <a:t>bluetooth</a:t>
            </a:r>
            <a:r>
              <a:rPr lang="ru-RU" dirty="0">
                <a:solidFill>
                  <a:schemeClr val="accent4"/>
                </a:solidFill>
              </a:rPr>
              <a:t>-колонка с </a:t>
            </a:r>
            <a:r>
              <a:rPr lang="ru-RU" dirty="0" err="1">
                <a:solidFill>
                  <a:schemeClr val="accent4"/>
                </a:solidFill>
              </a:rPr>
              <a:t>power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bank</a:t>
            </a:r>
            <a:r>
              <a:rPr lang="ru-RU" dirty="0">
                <a:solidFill>
                  <a:schemeClr val="accent4"/>
                </a:solidFill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0F7C3-CDEE-4894-9F5E-97EDE0D78AF9}"/>
              </a:ext>
            </a:extLst>
          </p:cNvPr>
          <p:cNvSpPr txBox="1"/>
          <p:nvPr/>
        </p:nvSpPr>
        <p:spPr>
          <a:xfrm>
            <a:off x="5613942" y="1314195"/>
            <a:ext cx="3345179" cy="1964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Условия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челленджа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: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Подпишись на аккаунт «Мои финансы»</a:t>
            </a:r>
            <a:b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Вконтакте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или </a:t>
            </a:r>
            <a:r>
              <a:rPr lang="en-US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Instagram.</a:t>
            </a:r>
            <a:endParaRPr lang="ru-RU" sz="11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Напиши пост или сними видео об оптимизации своих трат, разумной экономии или своём способе финансового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ЗОЖа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.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Поставь хештег #финзожканикулы</a:t>
            </a:r>
            <a:b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и </a:t>
            </a:r>
            <a:r>
              <a:rPr lang="en-US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#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моифинансы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в описании.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Выложи то, что получилось, на своей страничке ВКонтакте,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Instagram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или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Tik-Tok</a:t>
            </a:r>
            <a:b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до 12 ноября.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B503BA-6C10-4EB3-BE26-5154A292F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5" y="231521"/>
            <a:ext cx="5038725" cy="800100"/>
          </a:xfrm>
          <a:prstGeom prst="rect">
            <a:avLst/>
          </a:prstGeom>
        </p:spPr>
      </p:pic>
      <p:sp>
        <p:nvSpPr>
          <p:cNvPr id="23" name="Объект 7">
            <a:extLst>
              <a:ext uri="{FF2B5EF4-FFF2-40B4-BE49-F238E27FC236}">
                <a16:creationId xmlns:a16="http://schemas.microsoft.com/office/drawing/2014/main" id="{BB02F969-5A24-4F00-86D7-0E26CA90F6D0}"/>
              </a:ext>
            </a:extLst>
          </p:cNvPr>
          <p:cNvSpPr txBox="1">
            <a:spLocks/>
          </p:cNvSpPr>
          <p:nvPr/>
        </p:nvSpPr>
        <p:spPr>
          <a:xfrm>
            <a:off x="305807" y="4454015"/>
            <a:ext cx="1731245" cy="308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b="1" dirty="0">
                <a:solidFill>
                  <a:schemeClr val="accent4"/>
                </a:solidFill>
              </a:rPr>
              <a:t>организатор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8EB77E-3383-455B-9DDD-40845E62E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377" y="3629612"/>
            <a:ext cx="1484675" cy="6214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4CA0393-0C38-4058-8CA4-DD04D5193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6526" y="3646989"/>
            <a:ext cx="1570946" cy="586739"/>
          </a:xfrm>
          <a:prstGeom prst="rect">
            <a:avLst/>
          </a:prstGeom>
        </p:spPr>
      </p:pic>
      <p:sp>
        <p:nvSpPr>
          <p:cNvPr id="26" name="Объект 7">
            <a:extLst>
              <a:ext uri="{FF2B5EF4-FFF2-40B4-BE49-F238E27FC236}">
                <a16:creationId xmlns:a16="http://schemas.microsoft.com/office/drawing/2014/main" id="{22985B9B-D55C-41C6-9671-03BE6D13561A}"/>
              </a:ext>
            </a:extLst>
          </p:cNvPr>
          <p:cNvSpPr txBox="1">
            <a:spLocks/>
          </p:cNvSpPr>
          <p:nvPr/>
        </p:nvSpPr>
        <p:spPr>
          <a:xfrm>
            <a:off x="3706376" y="4454948"/>
            <a:ext cx="1731245" cy="16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b="1" dirty="0">
                <a:solidFill>
                  <a:schemeClr val="accent4"/>
                </a:solidFill>
              </a:rPr>
              <a:t>оператор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9B9E022-94A6-45C5-8EA2-88537E356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6535" y="3606740"/>
            <a:ext cx="858981" cy="667237"/>
          </a:xfrm>
          <a:prstGeom prst="rect">
            <a:avLst/>
          </a:prstGeom>
        </p:spPr>
      </p:pic>
      <p:sp>
        <p:nvSpPr>
          <p:cNvPr id="29" name="Объект 7">
            <a:extLst>
              <a:ext uri="{FF2B5EF4-FFF2-40B4-BE49-F238E27FC236}">
                <a16:creationId xmlns:a16="http://schemas.microsoft.com/office/drawing/2014/main" id="{6B938912-52B2-4EF7-AA2C-5BB0E5304617}"/>
              </a:ext>
            </a:extLst>
          </p:cNvPr>
          <p:cNvSpPr txBox="1">
            <a:spLocks/>
          </p:cNvSpPr>
          <p:nvPr/>
        </p:nvSpPr>
        <p:spPr>
          <a:xfrm>
            <a:off x="6820403" y="4496511"/>
            <a:ext cx="1731245" cy="16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b="1" dirty="0">
                <a:solidFill>
                  <a:schemeClr val="accent4"/>
                </a:solidFill>
              </a:rPr>
              <a:t>партнер</a:t>
            </a:r>
          </a:p>
        </p:txBody>
      </p:sp>
      <p:sp>
        <p:nvSpPr>
          <p:cNvPr id="30" name="Объект 7">
            <a:extLst>
              <a:ext uri="{FF2B5EF4-FFF2-40B4-BE49-F238E27FC236}">
                <a16:creationId xmlns:a16="http://schemas.microsoft.com/office/drawing/2014/main" id="{1DF5FF26-E0EA-4C20-B605-7F166F19BC4F}"/>
              </a:ext>
            </a:extLst>
          </p:cNvPr>
          <p:cNvSpPr txBox="1">
            <a:spLocks/>
          </p:cNvSpPr>
          <p:nvPr/>
        </p:nvSpPr>
        <p:spPr>
          <a:xfrm>
            <a:off x="3706376" y="463837"/>
            <a:ext cx="1731245" cy="16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b="1" dirty="0">
                <a:solidFill>
                  <a:schemeClr val="accent4"/>
                </a:solidFill>
              </a:rPr>
              <a:t>для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35061789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>
            <a:extLst>
              <a:ext uri="{FF2B5EF4-FFF2-40B4-BE49-F238E27FC236}">
                <a16:creationId xmlns:a16="http://schemas.microsoft.com/office/drawing/2014/main" id="{0B2D181C-71A8-4499-8669-55D672AB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727023"/>
            <a:ext cx="8188296" cy="4033327"/>
          </a:xfrm>
        </p:spPr>
        <p:txBody>
          <a:bodyPr numCol="2" spcCol="360000"/>
          <a:lstStyle/>
          <a:p>
            <a:pPr marL="0" indent="0" algn="l">
              <a:buNone/>
            </a:pPr>
            <a:r>
              <a:rPr lang="ru-RU" sz="1200" b="1">
                <a:solidFill>
                  <a:schemeClr val="accent1"/>
                </a:solidFill>
                <a:latin typeface="Proxima Nova Rg" panose="02000506030000020004" pitchFamily="50" charset="0"/>
              </a:rPr>
              <a:t>1. Обнови тариф!</a:t>
            </a:r>
          </a:p>
          <a:p>
            <a:pPr marL="0" indent="0" algn="l">
              <a:buNone/>
            </a:pPr>
            <a:r>
              <a:rPr lang="ru-RU" sz="1100">
                <a:latin typeface="Proxima Nova Rg" panose="02000506030000020004" pitchFamily="50" charset="0"/>
              </a:rPr>
              <a:t>Тарифы сотовой связи постоянно обновляются, и система построена таким образом, что за старые тарифы, как правило, приходится платить больше. Может, есть смысл взять тариф на семью? Ты много говоришь по телефону или больше сидишь в сети? Так может, стоит сократить количество минут?</a:t>
            </a:r>
          </a:p>
          <a:p>
            <a:pPr marL="0" indent="0" algn="l">
              <a:buNone/>
            </a:pPr>
            <a:r>
              <a:rPr lang="ru-RU" sz="1100">
                <a:solidFill>
                  <a:schemeClr val="accent2"/>
                </a:solidFill>
                <a:latin typeface="Proxima Nova Rg" panose="02000506030000020004" pitchFamily="50" charset="0"/>
              </a:rPr>
              <a:t>Кстати, проверь, нет ли у тебя платных подписок? Часто бывает, что их подключают бесплатно в тестовом режиме, а потом они становятся платными.</a:t>
            </a:r>
          </a:p>
          <a:p>
            <a:pPr marL="0" indent="0" algn="l">
              <a:buNone/>
            </a:pPr>
            <a:r>
              <a:rPr lang="ru-RU" sz="1200" b="1">
                <a:solidFill>
                  <a:schemeClr val="accent1"/>
                </a:solidFill>
                <a:latin typeface="Proxima Nova Rg" panose="02000506030000020004" pitchFamily="50" charset="0"/>
              </a:rPr>
              <a:t>2. Проверь подписки и отключи ненужные</a:t>
            </a:r>
          </a:p>
          <a:p>
            <a:pPr marL="0" indent="0" algn="l">
              <a:buNone/>
            </a:pPr>
            <a:r>
              <a:rPr lang="ru-RU" sz="1100">
                <a:latin typeface="Proxima Nova Rg" panose="02000506030000020004" pitchFamily="50" charset="0"/>
              </a:rPr>
              <a:t>Потрать время и выпиши все платные подписки, что у тебя есть: Apple Music, Google Play Music, Play Station Plus и так далее. Или, например, хранилище вроде Dropbox? Или приложения для редактирования фото и видео?</a:t>
            </a:r>
          </a:p>
          <a:p>
            <a:pPr marL="0" indent="0" algn="l">
              <a:buNone/>
            </a:pPr>
            <a:r>
              <a:rPr lang="ru-RU" sz="1100">
                <a:latin typeface="Proxima Nova Rg" panose="02000506030000020004" pitchFamily="50" charset="0"/>
              </a:rPr>
              <a:t>Если ты не пользуешься этими приложениями больше</a:t>
            </a:r>
            <a:br>
              <a:rPr lang="ru-RU" sz="1100">
                <a:latin typeface="Proxima Nova Rg" panose="02000506030000020004" pitchFamily="50" charset="0"/>
              </a:rPr>
            </a:br>
            <a:r>
              <a:rPr lang="ru-RU" sz="1100">
                <a:latin typeface="Proxima Nova Rg" panose="02000506030000020004" pitchFamily="50" charset="0"/>
              </a:rPr>
              <a:t>3 месяцев – смело отказывайся от них хотя бы на время.</a:t>
            </a:r>
            <a:br>
              <a:rPr lang="ru-RU" sz="1100">
                <a:latin typeface="Proxima Nova Rg" panose="02000506030000020004" pitchFamily="50" charset="0"/>
              </a:rPr>
            </a:br>
            <a:r>
              <a:rPr lang="ru-RU" sz="1200">
                <a:latin typeface="Proxima Nova Rg" panose="02000506030000020004" pitchFamily="50" charset="0"/>
              </a:rPr>
              <a:t>Контролируй свои подписки. Это можно делать вручную, но удобнее всего пользоваться </a:t>
            </a:r>
            <a:r>
              <a:rPr lang="ru-RU" sz="1100">
                <a:latin typeface="Proxima Nova Rg" panose="02000506030000020004" pitchFamily="50" charset="0"/>
              </a:rPr>
              <a:t>приложениями вроде Subby для Android или Bobby для iOS.</a:t>
            </a:r>
          </a:p>
          <a:p>
            <a:pPr marL="0" indent="0" algn="l">
              <a:buNone/>
            </a:pPr>
            <a:endParaRPr lang="ru-RU" sz="1200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r>
              <a:rPr lang="ru-RU" sz="1200" b="1">
                <a:solidFill>
                  <a:schemeClr val="accent1"/>
                </a:solidFill>
                <a:latin typeface="Proxima Nova Rg" panose="02000506030000020004" pitchFamily="50" charset="0"/>
              </a:rPr>
              <a:t>3. Отвяжи карту!</a:t>
            </a:r>
          </a:p>
          <a:p>
            <a:pPr marL="0" indent="0" algn="l">
              <a:buNone/>
            </a:pPr>
            <a:r>
              <a:rPr lang="ru-RU" sz="1100">
                <a:latin typeface="Proxima Nova Rg" panose="02000506030000020004" pitchFamily="50" charset="0"/>
              </a:rPr>
              <a:t>Если у тебя привязаны платежные карты к магазинам, то отвяжи их. Этот маленький шаг поможет тебе не делать импульсивных покупок. Всякий раз, когда ты будешь вводить данные карты вручную, ты подумаешь еще раз – надо ли тебе покупать все это или нет.</a:t>
            </a:r>
            <a:endParaRPr lang="ru-RU" sz="1100" dirty="0">
              <a:latin typeface="Proxima Nova Rg" panose="02000506030000020004" pitchFamily="50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1F1FF-7858-43BF-89C5-B9F3E5368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346" y="1328716"/>
            <a:ext cx="4010267" cy="28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196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D132CCE-00E9-43CB-BC52-36ED7D8F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221697"/>
            <a:ext cx="8188296" cy="2564291"/>
          </a:xfrm>
        </p:spPr>
        <p:txBody>
          <a:bodyPr numCol="2" spcCol="360000"/>
          <a:lstStyle/>
          <a:p>
            <a:pPr marL="0" indent="0" algn="l">
              <a:buNone/>
            </a:pPr>
            <a:r>
              <a:rPr lang="ru-RU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4. Установи приложения для ведения бюджета.</a:t>
            </a:r>
          </a:p>
          <a:p>
            <a:pPr marL="0" indent="0" algn="l">
              <a:buNone/>
            </a:pPr>
            <a:r>
              <a:rPr lang="ru-RU" sz="1100" dirty="0">
                <a:solidFill>
                  <a:schemeClr val="tx1"/>
                </a:solidFill>
                <a:latin typeface="Proxima Nova Rg" panose="02000506030000020004" pitchFamily="50" charset="0"/>
              </a:rPr>
              <a:t>Ты не поверишь, но это может стать захватывающим квестом! Если ты месяц будешь вести записи расходов, то найдешь пару «черных дыр», куда утекают деньги. Захватывающий поиск!</a:t>
            </a:r>
          </a:p>
          <a:p>
            <a:pPr marL="0" indent="0" algn="l">
              <a:buNone/>
            </a:pPr>
            <a:r>
              <a:rPr lang="ru-RU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5. Расспроси родителей.</a:t>
            </a:r>
          </a:p>
          <a:p>
            <a:pPr marL="0" indent="0" algn="l">
              <a:buNone/>
            </a:pPr>
            <a:r>
              <a:rPr lang="ru-RU" sz="1100" dirty="0">
                <a:solidFill>
                  <a:schemeClr val="tx1"/>
                </a:solidFill>
                <a:latin typeface="Proxima Nova Rg" panose="02000506030000020004" pitchFamily="50" charset="0"/>
              </a:rPr>
              <a:t>Поболтай с родителями и узнай, какой у них был самый большой финансовый фейл? Может, они потеряли кошелек? Или их обманули мошенники? Или они дали в долг не тем людям. Обязательно спроси, как они справились со своей финансовой неудачей.</a:t>
            </a:r>
          </a:p>
          <a:p>
            <a:pPr marL="0" indent="0" algn="l">
              <a:buNone/>
            </a:pPr>
            <a:r>
              <a:rPr lang="ru-RU" sz="1100" dirty="0">
                <a:solidFill>
                  <a:schemeClr val="tx1"/>
                </a:solidFill>
                <a:latin typeface="Proxima Nova Rg" panose="02000506030000020004" pitchFamily="50" charset="0"/>
              </a:rPr>
              <a:t>Негативный опыт – часть жизни. Учись на чужих ошибках.</a:t>
            </a:r>
          </a:p>
          <a:p>
            <a:pPr marL="0" indent="0" algn="l">
              <a:buNone/>
            </a:pPr>
            <a:r>
              <a:rPr lang="ru-RU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6. Составь бюджет своего дня рождения.</a:t>
            </a:r>
          </a:p>
          <a:p>
            <a:pPr marL="0" indent="0" algn="l">
              <a:buNone/>
            </a:pPr>
            <a:r>
              <a:rPr lang="ru-RU" sz="1100" dirty="0">
                <a:solidFill>
                  <a:schemeClr val="tx1"/>
                </a:solidFill>
                <a:latin typeface="Proxima Nova Rg" panose="02000506030000020004" pitchFamily="50" charset="0"/>
              </a:rPr>
              <a:t>Подсчитай, сколько тебе хотелось бы потратить по максимуму. Составь список с ценами. Даже если у тебя нет этих денег, просто дай себе возможность подсчитать и подумать, сколько надо. Это будет твоя цель на будущее.</a:t>
            </a:r>
          </a:p>
          <a:p>
            <a:pPr marL="0" indent="0" algn="l">
              <a:buNone/>
            </a:pPr>
            <a:r>
              <a:rPr lang="ru-RU" sz="1100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7. Придумай, как сэкономить деньги.</a:t>
            </a:r>
          </a:p>
          <a:p>
            <a:pPr marL="0" indent="0" algn="l">
              <a:buNone/>
            </a:pPr>
            <a:r>
              <a:rPr lang="ru-RU" sz="1100" dirty="0">
                <a:solidFill>
                  <a:schemeClr val="tx1"/>
                </a:solidFill>
                <a:latin typeface="Proxima Nova Rg" panose="02000506030000020004" pitchFamily="50" charset="0"/>
              </a:rPr>
              <a:t>Наверняка, ты знаешь еще массу способов!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E5B13F-A162-4C08-A383-0F00698C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0412" y="3230130"/>
            <a:ext cx="2900173" cy="13833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C746EB-211D-403E-9976-A5C9E6B6C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5" y="4099299"/>
            <a:ext cx="661051" cy="6610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97E17B-1729-4EF7-B605-8414FFE98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868" y="4179157"/>
            <a:ext cx="1666875" cy="190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26B976-46C7-4F90-87B4-B394C395A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8630" y="4500157"/>
            <a:ext cx="828675" cy="2095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C5FE7F-5637-44E5-A5FA-226897844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1456" y="4099299"/>
            <a:ext cx="661051" cy="6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73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3CE58-B310-441B-897B-69A7AFE4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5" y="231521"/>
            <a:ext cx="5038725" cy="800100"/>
          </a:xfrm>
          <a:prstGeom prst="rect">
            <a:avLst/>
          </a:prstGeom>
        </p:spPr>
      </p:pic>
      <p:sp>
        <p:nvSpPr>
          <p:cNvPr id="5" name="Объект 7">
            <a:extLst>
              <a:ext uri="{FF2B5EF4-FFF2-40B4-BE49-F238E27FC236}">
                <a16:creationId xmlns:a16="http://schemas.microsoft.com/office/drawing/2014/main" id="{079B52D2-E0F7-45D0-8AAA-5AB8D1D0D894}"/>
              </a:ext>
            </a:extLst>
          </p:cNvPr>
          <p:cNvSpPr txBox="1">
            <a:spLocks/>
          </p:cNvSpPr>
          <p:nvPr/>
        </p:nvSpPr>
        <p:spPr>
          <a:xfrm>
            <a:off x="3706376" y="463837"/>
            <a:ext cx="1731245" cy="16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b="1" dirty="0">
                <a:solidFill>
                  <a:schemeClr val="accent4"/>
                </a:solidFill>
              </a:rPr>
              <a:t>для взрослых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DBD80-4665-44F5-8503-E0B433F98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103" y="1191718"/>
            <a:ext cx="1369317" cy="387542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9AD112E-3F51-4F6C-939C-FA3B6626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305" y="1849002"/>
            <a:ext cx="3436495" cy="21233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того чтобы экономить, не надо отказывать себе во всем. Мы подобрали для вас несколько примеров из повседневной жизни. Если внедрить эти привычки в жизнь, то она действительно улучшится.</a:t>
            </a:r>
          </a:p>
          <a:p>
            <a:pPr marL="0" indent="0">
              <a:buNone/>
            </a:pPr>
            <a:r>
              <a:rPr lang="ru-RU" dirty="0"/>
              <a:t>Измените своё финансовое поведение</a:t>
            </a:r>
            <a:br>
              <a:rPr lang="ru-RU" dirty="0"/>
            </a:br>
            <a:r>
              <a:rPr lang="ru-RU" dirty="0"/>
              <a:t>на более осознанное, расскажите об этом другим и получите возможность выиграть подарки от </a:t>
            </a:r>
            <a:r>
              <a:rPr lang="ru-RU" dirty="0" err="1"/>
              <a:t>Mastercard</a:t>
            </a:r>
            <a:r>
              <a:rPr lang="ru-RU" dirty="0"/>
              <a:t>, один из которых – подарочный сертификат </a:t>
            </a:r>
            <a:r>
              <a:rPr lang="ru-RU" dirty="0" err="1"/>
              <a:t>Ozon</a:t>
            </a:r>
            <a:r>
              <a:rPr lang="ru-RU" dirty="0"/>
              <a:t> номиналом 1000 рублей.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3129DC-5990-46A3-8A79-A9FF815E4921}"/>
              </a:ext>
            </a:extLst>
          </p:cNvPr>
          <p:cNvSpPr/>
          <p:nvPr/>
        </p:nvSpPr>
        <p:spPr>
          <a:xfrm>
            <a:off x="5613942" y="1536192"/>
            <a:ext cx="3530058" cy="2938272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91DA7-E085-4A52-A5CA-49471239CF69}"/>
              </a:ext>
            </a:extLst>
          </p:cNvPr>
          <p:cNvSpPr txBox="1"/>
          <p:nvPr/>
        </p:nvSpPr>
        <p:spPr>
          <a:xfrm>
            <a:off x="5876544" y="1595087"/>
            <a:ext cx="3082577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</a:rPr>
              <a:t>Условия </a:t>
            </a:r>
            <a:r>
              <a:rPr lang="ru-RU" sz="120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челленджа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</a:rPr>
              <a:t>:</a:t>
            </a:r>
          </a:p>
          <a:p>
            <a:pPr marL="228600" indent="-228600" algn="l">
              <a:buFontTx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Подпишитесь на аккаунт «Мои финансы»</a:t>
            </a:r>
            <a:b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Вконтакте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или </a:t>
            </a:r>
            <a:r>
              <a:rPr lang="en-US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Instagram.</a:t>
            </a:r>
            <a:endParaRPr lang="ru-RU" sz="11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28600" indent="-228600" algn="l">
              <a:buFontTx/>
              <a:buAutoNum type="arabicPeriod"/>
            </a:pPr>
            <a:endParaRPr lang="ru-RU" sz="11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28600" indent="-228600" algn="l"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Напишите пост или снимите видео</a:t>
            </a:r>
            <a:b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об оптимизации своих трат, разумной экономии или своём способе финансового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ЗОЖа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для всей семьи.</a:t>
            </a:r>
          </a:p>
          <a:p>
            <a:pPr marL="228600" indent="-228600" algn="l">
              <a:buAutoNum type="arabicPeriod"/>
            </a:pPr>
            <a:endParaRPr lang="ru-RU" sz="11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Поставьте хештег #финзожканикулы</a:t>
            </a:r>
            <a:b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и</a:t>
            </a:r>
            <a:r>
              <a:rPr lang="en-US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#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моифинансы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в описании.</a:t>
            </a:r>
          </a:p>
          <a:p>
            <a:pPr marL="228600" indent="-228600" algn="l">
              <a:buFont typeface="+mj-lt"/>
              <a:buAutoNum type="arabicPeriod"/>
            </a:pPr>
            <a:endParaRPr lang="ru-RU" sz="11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Выложите то, что получилось, на своей страничке ВКонтакте,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Instagram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или </a:t>
            </a:r>
            <a:r>
              <a:rPr lang="ru-RU" sz="1100" b="0" dirty="0" err="1">
                <a:solidFill>
                  <a:schemeClr val="bg1"/>
                </a:solidFill>
                <a:latin typeface="Proxima Nova Rg" panose="02000506030000020004" pitchFamily="2" charset="0"/>
              </a:rPr>
              <a:t>Tik-Tok</a:t>
            </a:r>
            <a:r>
              <a:rPr lang="ru-RU" sz="1100" b="0" dirty="0">
                <a:solidFill>
                  <a:schemeClr val="bg1"/>
                </a:solidFill>
                <a:latin typeface="Proxima Nova Rg" panose="02000506030000020004" pitchFamily="2" charset="0"/>
              </a:rPr>
              <a:t> до 12 ноября.</a:t>
            </a:r>
          </a:p>
        </p:txBody>
      </p:sp>
    </p:spTree>
    <p:extLst>
      <p:ext uri="{BB962C8B-B14F-4D97-AF65-F5344CB8AC3E}">
        <p14:creationId xmlns:p14="http://schemas.microsoft.com/office/powerpoint/2010/main" val="3045144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40D7F7A7-C97D-4CA2-ABCF-624135A5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727023"/>
            <a:ext cx="8188296" cy="4033327"/>
          </a:xfrm>
        </p:spPr>
        <p:txBody>
          <a:bodyPr numCol="2" spcCol="360000"/>
          <a:lstStyle/>
          <a:p>
            <a:pPr marL="0" indent="0" algn="l">
              <a:buNone/>
            </a:pPr>
            <a:endParaRPr lang="ru-RU" sz="12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endParaRPr lang="ru-RU" sz="1200" b="1" dirty="0">
              <a:solidFill>
                <a:schemeClr val="accent1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r>
              <a:rPr lang="ru-RU" sz="1200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1. Разморозьте замороженный морозильник</a:t>
            </a:r>
          </a:p>
          <a:p>
            <a:pPr marL="0" indent="0" algn="l">
              <a:buNone/>
            </a:pPr>
            <a:r>
              <a:rPr lang="ru-RU" sz="1100" dirty="0">
                <a:latin typeface="Proxima Nova Rg" panose="02000506030000020004" pitchFamily="50" charset="0"/>
              </a:rPr>
              <a:t>Обратите внимание на энергоэффективность внутри квартиры. Например, можно регулярно экономить электричество, если следить за холодильником и не давать там нарастать ледяной «шубе». Когда в морозильнике много льда, то холодильник потребляет больше энергии, а вы больше платите. </a:t>
            </a:r>
            <a:br>
              <a:rPr lang="ru-RU" sz="1100" dirty="0">
                <a:latin typeface="Proxima Nova Rg" panose="02000506030000020004" pitchFamily="50" charset="0"/>
              </a:rPr>
            </a:br>
            <a:r>
              <a:rPr lang="ru-RU" sz="1100" dirty="0">
                <a:latin typeface="Proxima Nova Rg" panose="02000506030000020004" pitchFamily="50" charset="0"/>
              </a:rPr>
              <a:t>Этот принцип справедлив и для пылесоса: набитый мешок заставляет машину тратить больше энергии на всасывание новой пыли. </a:t>
            </a:r>
            <a:r>
              <a:rPr lang="ru-RU" sz="1100" dirty="0">
                <a:solidFill>
                  <a:schemeClr val="accent3"/>
                </a:solidFill>
                <a:latin typeface="Proxima Nova Rg" panose="02000506030000020004" pitchFamily="50" charset="0"/>
              </a:rPr>
              <a:t>А, может быть, расскажете всем, как отключили ненужные услуги ЖКХ? Это было бы интересно!</a:t>
            </a:r>
          </a:p>
          <a:p>
            <a:pPr marL="0" indent="0" algn="l">
              <a:buNone/>
            </a:pPr>
            <a:r>
              <a:rPr lang="ru-RU" sz="1200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2. Продайте все лишнее</a:t>
            </a:r>
          </a:p>
          <a:p>
            <a:pPr marL="0" indent="0" algn="l">
              <a:buNone/>
            </a:pPr>
            <a:r>
              <a:rPr lang="ru-RU" sz="1100" dirty="0">
                <a:latin typeface="Proxima Nova Rg" panose="02000506030000020004" pitchFamily="50" charset="0"/>
              </a:rPr>
              <a:t>Зачем хранить вещи, которые вы не носите</a:t>
            </a:r>
            <a:br>
              <a:rPr lang="ru-RU" sz="1100" dirty="0">
                <a:latin typeface="Proxima Nova Rg" panose="02000506030000020004" pitchFamily="50" charset="0"/>
              </a:rPr>
            </a:br>
            <a:r>
              <a:rPr lang="ru-RU" sz="1100" dirty="0">
                <a:latin typeface="Proxima Nova Rg" panose="02000506030000020004" pitchFamily="50" charset="0"/>
              </a:rPr>
              <a:t>или не используете и они занимают антресоль? Если они</a:t>
            </a:r>
            <a:br>
              <a:rPr lang="ru-RU" sz="1100" dirty="0">
                <a:latin typeface="Proxima Nova Rg" panose="02000506030000020004" pitchFamily="50" charset="0"/>
              </a:rPr>
            </a:br>
            <a:r>
              <a:rPr lang="ru-RU" sz="1100" dirty="0">
                <a:latin typeface="Proxima Nova Rg" panose="02000506030000020004" pitchFamily="50" charset="0"/>
              </a:rPr>
              <a:t>в хорошем состоянии, то их можно продать и выручить</a:t>
            </a:r>
            <a:br>
              <a:rPr lang="ru-RU" sz="1100" dirty="0">
                <a:latin typeface="Proxima Nova Rg" panose="02000506030000020004" pitchFamily="50" charset="0"/>
              </a:rPr>
            </a:br>
            <a:r>
              <a:rPr lang="ru-RU" sz="1100" dirty="0">
                <a:latin typeface="Proxima Nova Rg" panose="02000506030000020004" pitchFamily="50" charset="0"/>
              </a:rPr>
              <a:t>за них деньги. Сфотографируйте их, сделайте описание</a:t>
            </a:r>
            <a:br>
              <a:rPr lang="ru-RU" sz="1100" dirty="0">
                <a:latin typeface="Proxima Nova Rg" panose="02000506030000020004" pitchFamily="50" charset="0"/>
              </a:rPr>
            </a:br>
            <a:r>
              <a:rPr lang="ru-RU" sz="1100" dirty="0">
                <a:latin typeface="Proxima Nova Rg" panose="02000506030000020004" pitchFamily="50" charset="0"/>
              </a:rPr>
              <a:t>и выставите их на продажу на крупных площадках вроде «</a:t>
            </a:r>
            <a:r>
              <a:rPr lang="ru-RU" sz="1100" dirty="0" err="1">
                <a:latin typeface="Proxima Nova Rg" panose="02000506030000020004" pitchFamily="50" charset="0"/>
              </a:rPr>
              <a:t>Авито</a:t>
            </a:r>
            <a:r>
              <a:rPr lang="ru-RU" sz="1100" dirty="0">
                <a:latin typeface="Proxima Nova Rg" panose="02000506030000020004" pitchFamily="50" charset="0"/>
              </a:rPr>
              <a:t>» или «Юла» или в сообществах в соцсетях. </a:t>
            </a:r>
            <a:r>
              <a:rPr lang="ru-RU" sz="1100" dirty="0">
                <a:solidFill>
                  <a:schemeClr val="accent3"/>
                </a:solidFill>
                <a:latin typeface="Proxima Nova Rg" panose="02000506030000020004" pitchFamily="50" charset="0"/>
              </a:rPr>
              <a:t>Полученные деньги потратьте на что-то полезное. Например, отправьте на вклад, инвестиционный счет</a:t>
            </a:r>
            <a:br>
              <a:rPr lang="ru-RU" sz="1100" dirty="0">
                <a:solidFill>
                  <a:schemeClr val="accent3"/>
                </a:solidFill>
                <a:latin typeface="Proxima Nova Rg" panose="02000506030000020004" pitchFamily="50" charset="0"/>
              </a:rPr>
            </a:br>
            <a:r>
              <a:rPr lang="ru-RU" sz="1100" dirty="0">
                <a:solidFill>
                  <a:schemeClr val="accent3"/>
                </a:solidFill>
                <a:latin typeface="Proxima Nova Rg" panose="02000506030000020004" pitchFamily="50" charset="0"/>
              </a:rPr>
              <a:t>или на благотворительность!</a:t>
            </a:r>
            <a:endParaRPr lang="ru-RU" sz="1200" b="1" dirty="0">
              <a:solidFill>
                <a:schemeClr val="accent3"/>
              </a:solidFill>
              <a:latin typeface="Proxima Nova Rg" panose="02000506030000020004" pitchFamily="50" charset="0"/>
            </a:endParaRPr>
          </a:p>
          <a:p>
            <a:pPr marL="0" indent="0" algn="l">
              <a:buNone/>
            </a:pPr>
            <a:r>
              <a:rPr lang="ru-RU" sz="1200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3. Отвяжите карту!</a:t>
            </a:r>
          </a:p>
          <a:p>
            <a:pPr marL="0" indent="0" algn="l">
              <a:buNone/>
            </a:pPr>
            <a:r>
              <a:rPr lang="ru-RU" sz="1100" dirty="0">
                <a:latin typeface="Proxima Nova Rg" panose="02000506030000020004" pitchFamily="50" charset="0"/>
              </a:rPr>
              <a:t>Если у вас привязаны платежные карты к магазинам, то отвяжите их. Этот маленький шаг поможет не совершать покупки на автомате. Всякий раз, когда приходится вводить данные карты вручную, будет возможность подумать еще раз: нужна или нет эта покупка.</a:t>
            </a:r>
          </a:p>
          <a:p>
            <a:pPr marL="0" indent="0" algn="l">
              <a:buNone/>
            </a:pPr>
            <a:r>
              <a:rPr lang="ru-RU" sz="1200" b="1" dirty="0">
                <a:solidFill>
                  <a:schemeClr val="accent1"/>
                </a:solidFill>
                <a:latin typeface="Proxima Nova Rg" panose="02000506030000020004" pitchFamily="50" charset="0"/>
              </a:rPr>
              <a:t>4. Бюджет под контролем</a:t>
            </a:r>
          </a:p>
          <a:p>
            <a:pPr marL="0" indent="0" algn="l">
              <a:buNone/>
            </a:pPr>
            <a:r>
              <a:rPr lang="ru-RU" sz="1100" dirty="0">
                <a:latin typeface="Proxima Nova Rg" panose="02000506030000020004" pitchFamily="50" charset="0"/>
              </a:rPr>
              <a:t>Скачайте приложение, которые помогает контролировать ваши траты. После месяца-двух ведения такой статистики, вы найдете «черные дыры», куда уходят лишние деньги, и это поможет вам пересмотреть ваши расходы.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5D122B-5CDF-4270-A376-B6181BFB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5" y="1644612"/>
            <a:ext cx="3702268" cy="6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86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945</Words>
  <Application>Microsoft Office PowerPoint</Application>
  <PresentationFormat>Экран (16:9)</PresentationFormat>
  <Paragraphs>65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CompUser</dc:creator>
  <cp:lastModifiedBy>елизавета стародынова</cp:lastModifiedBy>
  <cp:revision>62</cp:revision>
  <dcterms:modified xsi:type="dcterms:W3CDTF">2021-10-18T09:21:28Z</dcterms:modified>
</cp:coreProperties>
</file>