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Proxima Nova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  <p:embeddedFont>
      <p:font typeface="Helvetica Neue Light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6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3" roundtripDataSignature="AMtx7mhuHwr/vK6GlnkU0ouMRtIpELXT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6" orient="horz"/>
        <p:guide pos="15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bold.fntdata"/><Relationship Id="rId20" Type="http://schemas.openxmlformats.org/officeDocument/2006/relationships/slide" Target="slides/slide15.xml"/><Relationship Id="rId42" Type="http://schemas.openxmlformats.org/officeDocument/2006/relationships/font" Target="fonts/HelveticaNeueLight-boldItalic.fntdata"/><Relationship Id="rId41" Type="http://schemas.openxmlformats.org/officeDocument/2006/relationships/font" Target="fonts/HelveticaNeueLight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roximaNova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2.xml"/><Relationship Id="rId39" Type="http://schemas.openxmlformats.org/officeDocument/2006/relationships/font" Target="fonts/HelveticaNeueLight-regular.fntdata"/><Relationship Id="rId16" Type="http://schemas.openxmlformats.org/officeDocument/2006/relationships/slide" Target="slides/slide11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858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заголовок" showMasterSp="0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4"/>
          <p:cNvSpPr txBox="1"/>
          <p:nvPr>
            <p:ph idx="1" type="body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b="1" i="0"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23"/>
              <a:buFont typeface="Proxima Nova"/>
              <a:buNone/>
              <a:defRPr sz="1823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23"/>
              <a:buFont typeface="Proxima Nova"/>
              <a:buNone/>
              <a:defRPr sz="1823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23"/>
              <a:buFont typeface="Proxima Nova"/>
              <a:buNone/>
              <a:defRPr sz="1823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23"/>
              <a:buFont typeface="Proxima Nova"/>
              <a:buNone/>
              <a:defRPr sz="1823"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3" name="Google Shape;13;p24"/>
          <p:cNvSpPr txBox="1"/>
          <p:nvPr>
            <p:ph type="title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36000" lIns="360000" spcFirstLastPara="1" rIns="18000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Заголовок — по центру" showMasterSp="0">
  <p:cSld name="2_Заголовок — по центру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3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6" name="Google Shape;56;p33"/>
          <p:cNvSpPr txBox="1"/>
          <p:nvPr>
            <p:ph type="title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" type="body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Заголовок — по центру" showMasterSp="0">
  <p:cSld name="3_Заголовок — по центру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4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1" name="Google Shape;61;p34"/>
          <p:cNvSpPr txBox="1"/>
          <p:nvPr>
            <p:ph type="title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34"/>
          <p:cNvSpPr txBox="1"/>
          <p:nvPr>
            <p:ph idx="1" type="body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ункты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5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35"/>
          <p:cNvSpPr txBox="1"/>
          <p:nvPr>
            <p:ph idx="1" type="body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7187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25"/>
              <a:buFont typeface="Proxima Nova"/>
              <a:buChar char="•"/>
              <a:defRPr sz="1620"/>
            </a:lvl1pPr>
            <a:lvl2pPr indent="-357187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25"/>
              <a:buFont typeface="Proxima Nova"/>
              <a:buChar char="•"/>
              <a:defRPr sz="1620"/>
            </a:lvl2pPr>
            <a:lvl3pPr indent="-357187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25"/>
              <a:buFont typeface="Proxima Nova"/>
              <a:buChar char="•"/>
              <a:defRPr sz="1620"/>
            </a:lvl3pPr>
            <a:lvl4pPr indent="-357187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25"/>
              <a:buFont typeface="Proxima Nova"/>
              <a:buChar char="•"/>
              <a:defRPr sz="1620"/>
            </a:lvl4pPr>
            <a:lvl5pPr indent="-357187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25"/>
              <a:buFont typeface="Proxima Nova"/>
              <a:buChar char="•"/>
              <a:defRPr sz="1620"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Фото — горизонтально" showMasterSp="0">
  <p:cSld name="2_Фото — горизонтально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" name="Google Shape;17;p25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" type="body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roxima Nova"/>
              <a:buChar char="•"/>
              <a:defRPr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roxima Nova"/>
              <a:buChar char="•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roxima Nova"/>
              <a:buChar char="•"/>
              <a:defRPr/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roxima Nova"/>
              <a:buChar char="•"/>
              <a:defRPr/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roxima Nova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Фото — горизонтально" showMasterSp="0">
  <p:cSld name="4_Фото — горизонтально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6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" name="Google Shape;22;p26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" type="body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  <a:defRPr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  <a:defRPr/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  <a:defRPr/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Фото — горизонтально" showMasterSp="0">
  <p:cSld name="3_Фото — горизонтально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" name="Google Shape;27;p27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roxima Nova"/>
              <a:buChar char="•"/>
              <a:defRPr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roxima Nova"/>
              <a:buChar char="•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roxima Nova"/>
              <a:buChar char="•"/>
              <a:defRPr/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roxima Nova"/>
              <a:buChar char="•"/>
              <a:defRPr/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roxima Nova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ото — горизонтально">
  <p:cSld name="Фото — горизонтально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28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" type="body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1475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Фото — горизонтально" showMasterSp="0">
  <p:cSld name="1_Фото — горизонтально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9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" name="Google Shape;36;p29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" type="body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roxima Nova"/>
              <a:buChar char="•"/>
              <a:defRPr/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roxima Nova"/>
              <a:buChar char="•"/>
              <a:defRPr/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roxima Nova"/>
              <a:buChar char="•"/>
              <a:defRPr/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roxima Nova"/>
              <a:buChar char="•"/>
              <a:defRPr/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roxima Nova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Заголовок — по центру" showMasterSp="0">
  <p:cSld name="4_Заголовок — по центру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0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" name="Google Shape;41;p30"/>
          <p:cNvSpPr txBox="1"/>
          <p:nvPr>
            <p:ph type="title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1pPr>
            <a:lvl2pPr indent="-3238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Char char="•"/>
              <a:defRPr>
                <a:solidFill>
                  <a:schemeClr val="lt1"/>
                </a:solidFill>
              </a:defRPr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43998" cy="70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214394">
            <a:off x="8433817" y="496856"/>
            <a:ext cx="352143" cy="43635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1"/>
          <p:cNvSpPr/>
          <p:nvPr/>
        </p:nvSpPr>
        <p:spPr>
          <a:xfrm>
            <a:off x="8657663" y="120776"/>
            <a:ext cx="41385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fld id="{00000000-1234-1234-1234-123412341234}" type="slidenum">
              <a:rPr b="1" i="0" lang="ru-RU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Заголовок — по центру" showMasterSp="0">
  <p:cSld name="1_Заголовок — по центру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0" name="Google Shape;50;p32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1475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52" name="Google Shape;52;p32"/>
          <p:cNvSpPr/>
          <p:nvPr>
            <p:ph idx="2" type="pic"/>
          </p:nvPr>
        </p:nvSpPr>
        <p:spPr>
          <a:xfrm>
            <a:off x="4651375" y="1181100"/>
            <a:ext cx="3863975" cy="396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035" y="0"/>
            <a:ext cx="9156504" cy="51505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3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  <a:defRPr b="1" i="0" sz="1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0"/>
              <a:buFont typeface="Helvetica Neue"/>
              <a:buNone/>
              <a:defRPr b="0" i="0" sz="378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" type="body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Char char="•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Char char="•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Char char="•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Char char="•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Char char="•"/>
              <a:defRPr b="0" i="0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67919" lvl="5" marL="2743200" marR="0" rtl="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194"/>
              <a:buFont typeface="Helvetica Neue"/>
              <a:buChar char="•"/>
              <a:defRPr b="0" i="0" sz="1754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67919" lvl="6" marL="3200400" marR="0" rtl="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194"/>
              <a:buFont typeface="Helvetica Neue"/>
              <a:buChar char="•"/>
              <a:defRPr b="0" i="0" sz="1754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67919" lvl="7" marL="3657600" marR="0" rtl="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194"/>
              <a:buFont typeface="Helvetica Neue"/>
              <a:buChar char="•"/>
              <a:defRPr b="0" i="0" sz="1754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67919" lvl="8" marL="4114800" marR="0" rtl="0" algn="l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>
                <a:srgbClr val="000000"/>
              </a:buClr>
              <a:buSzPts val="2194"/>
              <a:buFont typeface="Helvetica Neue"/>
              <a:buChar char="•"/>
              <a:defRPr b="0" i="0" sz="1754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" name="Google Shape;9;p23"/>
          <p:cNvSpPr txBox="1"/>
          <p:nvPr>
            <p:ph idx="12" type="sldNum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Helvetica Neue Light"/>
              <a:buNone/>
              <a:defRPr b="0" i="0" sz="81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berbankaktivno.ru/digital-school/?utm_source=pr&amp;utm_medium=pressrelease&amp;utm_campaign=active_age" TargetMode="External"/><Relationship Id="rId4" Type="http://schemas.openxmlformats.org/officeDocument/2006/relationships/hyperlink" Target="https://sberbankaktivno.ru/digital-school#course-1" TargetMode="External"/><Relationship Id="rId9" Type="http://schemas.openxmlformats.org/officeDocument/2006/relationships/image" Target="../media/image36.png"/><Relationship Id="rId5" Type="http://schemas.openxmlformats.org/officeDocument/2006/relationships/hyperlink" Target="https://sberbankaktivno.ru/digital-school#course-2" TargetMode="External"/><Relationship Id="rId6" Type="http://schemas.openxmlformats.org/officeDocument/2006/relationships/hyperlink" Target="https://sberbankaktivno.ru/digital-school#course-4" TargetMode="External"/><Relationship Id="rId7" Type="http://schemas.openxmlformats.org/officeDocument/2006/relationships/hyperlink" Target="https://sberbankaktivno.ru/digital-school#course-3" TargetMode="External"/><Relationship Id="rId8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50.png"/><Relationship Id="rId13" Type="http://schemas.openxmlformats.org/officeDocument/2006/relationships/image" Target="../media/image46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9" Type="http://schemas.openxmlformats.org/officeDocument/2006/relationships/image" Target="../media/image45.jpg"/><Relationship Id="rId5" Type="http://schemas.openxmlformats.org/officeDocument/2006/relationships/image" Target="../media/image38.jpg"/><Relationship Id="rId6" Type="http://schemas.openxmlformats.org/officeDocument/2006/relationships/image" Target="../media/image44.jpg"/><Relationship Id="rId7" Type="http://schemas.openxmlformats.org/officeDocument/2006/relationships/image" Target="../media/image42.jpg"/><Relationship Id="rId8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5" Type="http://schemas.openxmlformats.org/officeDocument/2006/relationships/image" Target="../media/image70.png"/><Relationship Id="rId6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63.png"/><Relationship Id="rId6" Type="http://schemas.openxmlformats.org/officeDocument/2006/relationships/image" Target="../media/image6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4.jpg"/><Relationship Id="rId6" Type="http://schemas.openxmlformats.org/officeDocument/2006/relationships/image" Target="../media/image69.jpg"/><Relationship Id="rId7" Type="http://schemas.openxmlformats.org/officeDocument/2006/relationships/image" Target="../media/image66.jp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16.png"/><Relationship Id="rId8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5" Type="http://schemas.openxmlformats.org/officeDocument/2006/relationships/image" Target="../media/image49.jpg"/><Relationship Id="rId6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g"/><Relationship Id="rId4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/>
          <p:nvPr>
            <p:ph idx="1" type="body"/>
          </p:nvPr>
        </p:nvSpPr>
        <p:spPr>
          <a:xfrm>
            <a:off x="1947746" y="3834743"/>
            <a:ext cx="6350680" cy="10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</a:pPr>
            <a:r>
              <a:rPr lang="ru-RU" sz="1400"/>
              <a:t>Лайфхаки и тренды экономии</a:t>
            </a:r>
            <a:br>
              <a:rPr lang="ru-RU" sz="1400"/>
            </a:br>
            <a:r>
              <a:rPr lang="ru-RU" sz="105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Вконтакте | Instagram </a:t>
            </a:r>
            <a:endParaRPr sz="105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Proxima Nova"/>
              <a:buNone/>
            </a:pPr>
            <a:r>
              <a:t/>
            </a:r>
            <a:endParaRPr sz="105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8BDC0"/>
              </a:buClr>
              <a:buSzPts val="1400"/>
              <a:buFont typeface="Proxima Nova"/>
              <a:buNone/>
            </a:pPr>
            <a:r>
              <a:rPr lang="ru-RU">
                <a:solidFill>
                  <a:srgbClr val="B8BDC0"/>
                </a:solidFill>
              </a:rPr>
              <a:t>1</a:t>
            </a:r>
            <a:r>
              <a:rPr lang="ru-RU" sz="1400">
                <a:solidFill>
                  <a:srgbClr val="B8BDC0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r>
            <a:r>
              <a:rPr lang="ru-RU">
                <a:solidFill>
                  <a:srgbClr val="B8BDC0"/>
                </a:solidFill>
              </a:rPr>
              <a:t> октября </a:t>
            </a:r>
            <a:r>
              <a:rPr lang="ru-RU" sz="1400">
                <a:solidFill>
                  <a:srgbClr val="B8BDC0"/>
                </a:solidFill>
                <a:latin typeface="Proxima Nova"/>
                <a:ea typeface="Proxima Nova"/>
                <a:cs typeface="Proxima Nova"/>
                <a:sym typeface="Proxima Nova"/>
              </a:rPr>
              <a:t>— 12 ноября</a:t>
            </a:r>
            <a:br>
              <a:rPr lang="ru-RU" sz="1400">
                <a:solidFill>
                  <a:srgbClr val="B8BDC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/>
          </a:p>
        </p:txBody>
      </p:sp>
      <p:sp>
        <p:nvSpPr>
          <p:cNvPr id="72" name="Google Shape;72;p1"/>
          <p:cNvSpPr txBox="1"/>
          <p:nvPr>
            <p:ph type="title"/>
          </p:nvPr>
        </p:nvSpPr>
        <p:spPr>
          <a:xfrm>
            <a:off x="1590907" y="1678898"/>
            <a:ext cx="3370837" cy="10219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36000" lIns="360000" spcFirstLastPara="1" rIns="1800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xima Nova"/>
              <a:buNone/>
            </a:pPr>
            <a:r>
              <a:rPr lang="ru-RU" sz="3200"/>
              <a:t>    </a:t>
            </a:r>
            <a:r>
              <a:rPr lang="ru-RU" sz="3200">
                <a:solidFill>
                  <a:srgbClr val="72B7FF"/>
                </a:solidFill>
              </a:rPr>
              <a:t>ФИН</a:t>
            </a:r>
            <a:r>
              <a:rPr lang="ru-RU" sz="3200"/>
              <a:t> ЗОЖ </a:t>
            </a:r>
            <a:r>
              <a:rPr lang="ru-RU" sz="3200">
                <a:solidFill>
                  <a:srgbClr val="72B7FF"/>
                </a:solidFill>
              </a:rPr>
              <a:t>FEST</a:t>
            </a:r>
            <a:endParaRPr sz="3200">
              <a:solidFill>
                <a:srgbClr val="72B7FF"/>
              </a:solidFill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8334" y="4475129"/>
            <a:ext cx="2066685" cy="381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/>
          <p:nvPr/>
        </p:nvSpPr>
        <p:spPr>
          <a:xfrm>
            <a:off x="645795" y="4234815"/>
            <a:ext cx="732739" cy="495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None/>
            </a:pPr>
            <a:r>
              <a:t/>
            </a:r>
            <a:endParaRPr b="1" i="0" sz="108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10"/>
          <p:cNvSpPr txBox="1"/>
          <p:nvPr>
            <p:ph idx="1" type="body"/>
          </p:nvPr>
        </p:nvSpPr>
        <p:spPr>
          <a:xfrm>
            <a:off x="633412" y="1030460"/>
            <a:ext cx="3858784" cy="102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b="1" lang="ru-RU">
                <a:solidFill>
                  <a:schemeClr val="accent1"/>
                </a:solidFill>
              </a:rPr>
              <a:t>Целевая аудитория </a:t>
            </a:r>
            <a:r>
              <a:rPr lang="ru-RU"/>
              <a:t>— пенсионеры.</a:t>
            </a:r>
            <a:endParaRPr/>
          </a:p>
        </p:txBody>
      </p:sp>
      <p:sp>
        <p:nvSpPr>
          <p:cNvPr id="179" name="Google Shape;179;p10"/>
          <p:cNvSpPr txBox="1"/>
          <p:nvPr/>
        </p:nvSpPr>
        <p:spPr>
          <a:xfrm>
            <a:off x="633412" y="1401674"/>
            <a:ext cx="3858784" cy="2220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roxima Nova"/>
              <a:buNone/>
            </a:pPr>
            <a:r>
              <a:rPr b="1" i="0" lang="ru-RU" sz="12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Продукт </a:t>
            </a:r>
            <a:br>
              <a:rPr b="1" i="0" lang="ru-RU" sz="12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Образовательно-просветительский раздел  </a:t>
            </a:r>
            <a:r>
              <a:rPr b="0" i="0" lang="ru-RU" sz="12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Школа цифровых навыков</a:t>
            </a:r>
            <a:r>
              <a:rPr b="0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на портале Сбера «Активный возраст», на простом языке через доступные форматы рассказывает о необходимых цифровых сервисах и услугах, обучая их применению в повседневной жизни.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Char char="•"/>
            </a:pPr>
            <a:r>
              <a:rPr b="0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Проект направлен на развитие конкретных цифровых компетенций у людей старшего возраста и решение конкретных задач. На старте в школе будет доступно четыре курса, посвящённых темам здоровья, финансам, быту и развлечениям. Пользователи смогут узнать, </a:t>
            </a:r>
            <a:r>
              <a:rPr b="0" i="0" lang="ru-RU" sz="12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как купить лекарства онлайн</a:t>
            </a:r>
            <a:r>
              <a:rPr b="0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; </a:t>
            </a:r>
            <a:r>
              <a:rPr b="0" i="0" lang="ru-RU" sz="12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как грамотно вести учёт личных финансов</a:t>
            </a:r>
            <a:r>
              <a:rPr b="0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; </a:t>
            </a:r>
            <a:r>
              <a:rPr b="0" i="0" lang="ru-RU" sz="12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как заказывать на дом продукты дистанционно</a:t>
            </a:r>
            <a:r>
              <a:rPr b="0" i="0" lang="ru-RU" sz="12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; </a:t>
            </a:r>
            <a:r>
              <a:rPr b="0" i="0" lang="ru-RU" sz="1200" u="sng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как смотреть кино и сериалы онлайн</a:t>
            </a:r>
            <a:r>
              <a:rPr b="0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58C91"/>
              </a:buClr>
              <a:buSzPts val="1500"/>
              <a:buFont typeface="Proxima Nova"/>
              <a:buNone/>
            </a:pPr>
            <a:br>
              <a:rPr b="0" i="0" lang="ru-RU" sz="1200" u="none" cap="none" strike="noStrike">
                <a:solidFill>
                  <a:srgbClr val="858C9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b="0" i="0" sz="12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0" name="Google Shape;180;p10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ПРЕДСТАВЛЕНИЕ ОБРАЗОВАТЕЛЬНЫХ ПРОДУКТОВ ПАРТНЕРОВ ДЛЯ РАЗЛИЧНЫХ ВОЗРАСТОВ</a:t>
            </a:r>
            <a:endParaRPr/>
          </a:p>
        </p:txBody>
      </p:sp>
      <p:pic>
        <p:nvPicPr>
          <p:cNvPr id="181" name="Google Shape;181;p10"/>
          <p:cNvPicPr preferRelativeResize="0"/>
          <p:nvPr/>
        </p:nvPicPr>
        <p:blipFill rotWithShape="1">
          <a:blip r:embed="rId8">
            <a:alphaModFix/>
          </a:blip>
          <a:srcRect b="0" l="1" r="2853" t="0"/>
          <a:stretch/>
        </p:blipFill>
        <p:spPr>
          <a:xfrm>
            <a:off x="5210175" y="1401674"/>
            <a:ext cx="3567113" cy="274171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0"/>
          <p:cNvSpPr txBox="1"/>
          <p:nvPr/>
        </p:nvSpPr>
        <p:spPr>
          <a:xfrm>
            <a:off x="4804329" y="4437332"/>
            <a:ext cx="1257955" cy="287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roxima Nova"/>
              <a:buNone/>
            </a:pPr>
            <a:r>
              <a:rPr b="1" i="0" lang="ru-RU" sz="1200" u="none" cap="none" strike="noStrike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Партнер: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10"/>
          <p:cNvPicPr preferRelativeResize="0"/>
          <p:nvPr/>
        </p:nvPicPr>
        <p:blipFill rotWithShape="1">
          <a:blip r:embed="rId9">
            <a:alphaModFix/>
          </a:blip>
          <a:srcRect b="27207" l="0" r="0" t="30031"/>
          <a:stretch/>
        </p:blipFill>
        <p:spPr>
          <a:xfrm>
            <a:off x="5582441" y="4241787"/>
            <a:ext cx="1586331" cy="678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ОПРОСЫ И ЭКСПЕРТНЫЕ ВИДЕО ПО РЕЗУЛЬТАТАМ</a:t>
            </a:r>
            <a:br>
              <a:rPr lang="ru-RU"/>
            </a:br>
            <a:r>
              <a:rPr lang="ru-RU"/>
              <a:t>ФинЗОЖ Fest</a:t>
            </a:r>
            <a:endParaRPr/>
          </a:p>
        </p:txBody>
      </p:sp>
      <p:sp>
        <p:nvSpPr>
          <p:cNvPr id="189" name="Google Shape;189;p11"/>
          <p:cNvSpPr/>
          <p:nvPr/>
        </p:nvSpPr>
        <p:spPr>
          <a:xfrm>
            <a:off x="633412" y="1679236"/>
            <a:ext cx="4356000" cy="2268000"/>
          </a:xfrm>
          <a:prstGeom prst="rect">
            <a:avLst/>
          </a:prstGeom>
          <a:solidFill>
            <a:srgbClr val="858C9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11"/>
          <p:cNvSpPr txBox="1"/>
          <p:nvPr>
            <p:ph idx="1" type="body"/>
          </p:nvPr>
        </p:nvSpPr>
        <p:spPr>
          <a:xfrm>
            <a:off x="1060728" y="2093211"/>
            <a:ext cx="3100385" cy="1617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lang="ru-RU">
                <a:solidFill>
                  <a:schemeClr val="lt1"/>
                </a:solidFill>
              </a:rPr>
              <a:t>В течении трех дней после трансляции мы выкладываем нарезки самых интересных моментов с мероприятия, опросы по этим видео, а также партнерские материалы по теме, чтобы удовлетворить спрос на информацию по сбережениям для новой аудитории.</a:t>
            </a:r>
            <a:endParaRPr/>
          </a:p>
        </p:txBody>
      </p:sp>
      <p:pic>
        <p:nvPicPr>
          <p:cNvPr id="191" name="Google Shape;19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9520" y="1679236"/>
            <a:ext cx="4031215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037" y="4408440"/>
            <a:ext cx="1676400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/>
          <p:nvPr>
            <p:ph type="title"/>
          </p:nvPr>
        </p:nvSpPr>
        <p:spPr>
          <a:xfrm>
            <a:off x="633412" y="2059258"/>
            <a:ext cx="3938587" cy="2543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None/>
            </a:pPr>
            <a:r>
              <a:rPr lang="ru-RU"/>
              <a:t>КАК ЭТО БЫЛО</a:t>
            </a:r>
            <a:br>
              <a:rPr lang="ru-RU"/>
            </a:br>
            <a:br>
              <a:rPr lang="ru-RU"/>
            </a:br>
            <a:r>
              <a:rPr lang="ru-RU"/>
              <a:t>Ежегодное весеннее мероприятие</a:t>
            </a:r>
            <a:br>
              <a:rPr lang="ru-RU"/>
            </a:br>
            <a:br>
              <a:rPr lang="ru-RU"/>
            </a:br>
            <a:r>
              <a:rPr lang="ru-RU"/>
              <a:t>Неделя финансовой грамотности </a:t>
            </a:r>
            <a:br>
              <a:rPr lang="ru-RU"/>
            </a:br>
            <a:r>
              <a:rPr lang="ru-RU"/>
              <a:t>MY MONEY FEST</a:t>
            </a:r>
            <a:br>
              <a:rPr lang="ru-RU"/>
            </a:br>
            <a:r>
              <a:rPr b="0" lang="ru-RU" sz="1400"/>
              <a:t>22-28 МАРТА 2021 г.</a:t>
            </a:r>
            <a:br>
              <a:rPr lang="ru-RU"/>
            </a:br>
            <a:br>
              <a:rPr lang="ru-RU"/>
            </a:b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/>
          <p:nvPr/>
        </p:nvSpPr>
        <p:spPr>
          <a:xfrm>
            <a:off x="399145" y="998908"/>
            <a:ext cx="1377153" cy="1377153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14"/>
          <p:cNvSpPr txBox="1"/>
          <p:nvPr/>
        </p:nvSpPr>
        <p:spPr>
          <a:xfrm>
            <a:off x="791580" y="311189"/>
            <a:ext cx="5076420" cy="328931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ГЛАВНЫЕ ИТОГИ НЕДЕЛИ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ПК\Downloads\девушка показывает класс (1).png" id="204" name="Google Shape;2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647686" y="2678328"/>
            <a:ext cx="2370200" cy="2454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Парень офигивает.png" id="205" name="Google Shape;20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193069" y="3894897"/>
            <a:ext cx="1188132" cy="1248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4"/>
          <p:cNvSpPr txBox="1"/>
          <p:nvPr/>
        </p:nvSpPr>
        <p:spPr>
          <a:xfrm>
            <a:off x="684130" y="1141895"/>
            <a:ext cx="837093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Все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14"/>
          <p:cNvSpPr txBox="1"/>
          <p:nvPr/>
        </p:nvSpPr>
        <p:spPr>
          <a:xfrm>
            <a:off x="473487" y="1281406"/>
            <a:ext cx="89554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85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14"/>
          <p:cNvSpPr txBox="1"/>
          <p:nvPr/>
        </p:nvSpPr>
        <p:spPr>
          <a:xfrm>
            <a:off x="534132" y="1801456"/>
            <a:ext cx="1188132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регионов России приняли участие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Неделе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14"/>
          <p:cNvSpPr txBox="1"/>
          <p:nvPr/>
        </p:nvSpPr>
        <p:spPr>
          <a:xfrm>
            <a:off x="534132" y="3812037"/>
            <a:ext cx="1697093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0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Впервые </a:t>
            </a:r>
            <a:br>
              <a:rPr b="1" i="0" lang="ru-RU" sz="10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10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в онлайн-формате</a:t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2381223" y="1287855"/>
            <a:ext cx="14174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93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14"/>
          <p:cNvSpPr txBox="1"/>
          <p:nvPr/>
        </p:nvSpPr>
        <p:spPr>
          <a:xfrm>
            <a:off x="2381223" y="1872755"/>
            <a:ext cx="1188132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человек – охват информационной кампании в СМИ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14"/>
          <p:cNvSpPr txBox="1"/>
          <p:nvPr/>
        </p:nvSpPr>
        <p:spPr>
          <a:xfrm>
            <a:off x="4058541" y="1287855"/>
            <a:ext cx="12691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14"/>
          <p:cNvSpPr txBox="1"/>
          <p:nvPr/>
        </p:nvSpPr>
        <p:spPr>
          <a:xfrm>
            <a:off x="4058541" y="1801456"/>
            <a:ext cx="1269141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скачиваний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просмотров материалов Недели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684130" y="4186342"/>
            <a:ext cx="1377153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прошло центральное мероприятие Недели финансовой грамотности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5631945" y="1287855"/>
            <a:ext cx="15661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&gt;10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14"/>
          <p:cNvSpPr txBox="1"/>
          <p:nvPr/>
        </p:nvSpPr>
        <p:spPr>
          <a:xfrm>
            <a:off x="5631945" y="1801456"/>
            <a:ext cx="1269141" cy="6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человек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посетило портал Вашифинансы и региональные сайты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14"/>
          <p:cNvSpPr txBox="1"/>
          <p:nvPr/>
        </p:nvSpPr>
        <p:spPr>
          <a:xfrm>
            <a:off x="684130" y="2491594"/>
            <a:ext cx="14865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2,2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14"/>
          <p:cNvSpPr txBox="1"/>
          <p:nvPr/>
        </p:nvSpPr>
        <p:spPr>
          <a:xfrm>
            <a:off x="684130" y="3005196"/>
            <a:ext cx="1269141" cy="6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школьников,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студентов СПО и вузов охватили мероприятия недели в регионах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14"/>
          <p:cNvSpPr txBox="1"/>
          <p:nvPr/>
        </p:nvSpPr>
        <p:spPr>
          <a:xfrm>
            <a:off x="2356725" y="2491594"/>
            <a:ext cx="14843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1,5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14"/>
          <p:cNvSpPr txBox="1"/>
          <p:nvPr/>
        </p:nvSpPr>
        <p:spPr>
          <a:xfrm>
            <a:off x="2356725" y="3005196"/>
            <a:ext cx="126914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просмотров контента My Money Fest на платформе «ВКонтакте»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14"/>
          <p:cNvSpPr txBox="1"/>
          <p:nvPr/>
        </p:nvSpPr>
        <p:spPr>
          <a:xfrm>
            <a:off x="7470324" y="1287151"/>
            <a:ext cx="15289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7470324" y="1800753"/>
            <a:ext cx="1269141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прирост числа подписчиков группы «Ваши финансы» за неделю онлайн фестиваля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14"/>
          <p:cNvSpPr txBox="1"/>
          <p:nvPr/>
        </p:nvSpPr>
        <p:spPr>
          <a:xfrm>
            <a:off x="5631944" y="2491594"/>
            <a:ext cx="19988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165</a:t>
            </a:r>
            <a:r>
              <a:rPr b="1" i="0" lang="ru-RU" sz="22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,6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14"/>
          <p:cNvSpPr txBox="1"/>
          <p:nvPr/>
        </p:nvSpPr>
        <p:spPr>
          <a:xfrm>
            <a:off x="5631945" y="3005196"/>
            <a:ext cx="1528965" cy="6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экземпляров – тираж распространенных печатных просветительских материалов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14"/>
          <p:cNvSpPr txBox="1"/>
          <p:nvPr/>
        </p:nvSpPr>
        <p:spPr>
          <a:xfrm>
            <a:off x="4058541" y="2491594"/>
            <a:ext cx="15661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&gt;7</a:t>
            </a:r>
            <a:r>
              <a:rPr b="1" i="0" lang="ru-RU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14"/>
          <p:cNvSpPr txBox="1"/>
          <p:nvPr/>
        </p:nvSpPr>
        <p:spPr>
          <a:xfrm>
            <a:off x="4058541" y="3005196"/>
            <a:ext cx="126914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участников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 всероссийских конкурсов в социальных сетях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14"/>
          <p:cNvSpPr txBox="1"/>
          <p:nvPr/>
        </p:nvSpPr>
        <p:spPr>
          <a:xfrm>
            <a:off x="2357754" y="3786801"/>
            <a:ext cx="1268112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0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Первый </a:t>
            </a:r>
            <a:br>
              <a:rPr b="1" i="0" lang="ru-RU" sz="10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10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онлайн-урок </a:t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2357754" y="4178033"/>
            <a:ext cx="1458162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всероссийского масштаба по финансовой грамотности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текст&#10;&#10;Автоматически созданное описание" id="233" name="Google Shape;233;p15"/>
          <p:cNvPicPr preferRelativeResize="0"/>
          <p:nvPr/>
        </p:nvPicPr>
        <p:blipFill rotWithShape="1">
          <a:blip r:embed="rId3">
            <a:alphaModFix/>
          </a:blip>
          <a:srcRect b="6259" l="0" r="0" t="0"/>
          <a:stretch/>
        </p:blipFill>
        <p:spPr>
          <a:xfrm>
            <a:off x="535251" y="2083931"/>
            <a:ext cx="1517351" cy="1465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5"/>
          <p:cNvSpPr txBox="1"/>
          <p:nvPr/>
        </p:nvSpPr>
        <p:spPr>
          <a:xfrm>
            <a:off x="502934" y="3523938"/>
            <a:ext cx="4688636" cy="1193272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-101203" lvl="0" marL="101203" marR="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Эксклюзивное интервью Антона Силуанова «Комсомольской правде» о первых заработках, финансовом воспитании и правилах семейного бюджета</a:t>
            </a:r>
            <a:endParaRPr b="0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203" lvl="0" marL="101203" marR="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Подкаст «Деньги не в счет» на Business FM с участием Антона Силуанова</a:t>
            </a:r>
            <a:endParaRPr b="0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203" lvl="0" marL="101203" marR="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Российская газета о старте My Money Fest </a:t>
            </a:r>
            <a:endParaRPr b="0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203" lvl="0" marL="101203" marR="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Анонс Недели в ТАСС</a:t>
            </a:r>
            <a:endParaRPr b="0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203" lvl="0" marL="101203" marR="0" rtl="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Эфир на Business FM и публикация на сайте с комментарием блогера Ксении Падериной</a:t>
            </a:r>
            <a:endParaRPr b="0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35" name="Google Shape;235;p15"/>
          <p:cNvGrpSpPr/>
          <p:nvPr/>
        </p:nvGrpSpPr>
        <p:grpSpPr>
          <a:xfrm>
            <a:off x="2196840" y="1139878"/>
            <a:ext cx="4346160" cy="300417"/>
            <a:chOff x="8133043" y="2790929"/>
            <a:chExt cx="15621550" cy="1079799"/>
          </a:xfrm>
        </p:grpSpPr>
        <p:pic>
          <p:nvPicPr>
            <p:cNvPr id="236" name="Google Shape;236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852987" y="2917812"/>
              <a:ext cx="3192839" cy="725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ПК\Downloads\tass-logo.jpg" id="237" name="Google Shape;237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133043" y="2917812"/>
              <a:ext cx="725068" cy="725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ПК\Desktop\бфм.jpg" id="238" name="Google Shape;238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189377" y="2917812"/>
              <a:ext cx="725068" cy="725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Классическая &quot;птичка&quot; Комсомолки." id="239" name="Google Shape;239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522745" y="2790929"/>
              <a:ext cx="4672550" cy="1040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ПК\Desktop\rg-main.png" id="240" name="Google Shape;240;p15"/>
            <p:cNvPicPr preferRelativeResize="0"/>
            <p:nvPr/>
          </p:nvPicPr>
          <p:blipFill rotWithShape="1">
            <a:blip r:embed="rId8">
              <a:alphaModFix/>
            </a:blip>
            <a:srcRect b="19542" l="0" r="0" t="0"/>
            <a:stretch/>
          </p:blipFill>
          <p:spPr>
            <a:xfrm>
              <a:off x="21039663" y="2892217"/>
              <a:ext cx="2714930" cy="9785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" name="Google Shape;241;p15"/>
          <p:cNvSpPr txBox="1"/>
          <p:nvPr/>
        </p:nvSpPr>
        <p:spPr>
          <a:xfrm>
            <a:off x="791580" y="311190"/>
            <a:ext cx="3428819" cy="32893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ПИАР-ЭФФЕКТ НЕДЕЛИ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15"/>
          <p:cNvSpPr/>
          <p:nvPr/>
        </p:nvSpPr>
        <p:spPr>
          <a:xfrm>
            <a:off x="399146" y="998908"/>
            <a:ext cx="1377153" cy="1377153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15"/>
          <p:cNvSpPr txBox="1"/>
          <p:nvPr/>
        </p:nvSpPr>
        <p:spPr>
          <a:xfrm>
            <a:off x="354155" y="1687484"/>
            <a:ext cx="148289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Охват информационной кампании в СМИ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380419" y="1152260"/>
            <a:ext cx="14828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93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15"/>
          <p:cNvSpPr txBox="1"/>
          <p:nvPr/>
        </p:nvSpPr>
        <p:spPr>
          <a:xfrm>
            <a:off x="4989882" y="2110750"/>
            <a:ext cx="1764373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публикаций о Неделе в печатных и интернет-изданиях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15"/>
          <p:cNvSpPr txBox="1"/>
          <p:nvPr/>
        </p:nvSpPr>
        <p:spPr>
          <a:xfrm>
            <a:off x="5002049" y="1597148"/>
            <a:ext cx="1752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&gt;2,2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15"/>
          <p:cNvSpPr txBox="1"/>
          <p:nvPr/>
        </p:nvSpPr>
        <p:spPr>
          <a:xfrm>
            <a:off x="3789706" y="2110750"/>
            <a:ext cx="1091029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теле- и радиоэфиров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5"/>
          <p:cNvSpPr txBox="1"/>
          <p:nvPr/>
        </p:nvSpPr>
        <p:spPr>
          <a:xfrm>
            <a:off x="3763443" y="1597148"/>
            <a:ext cx="10910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650</a:t>
            </a:r>
            <a:endParaRPr b="1" i="0" sz="1800" u="none" cap="none" strike="noStrike">
              <a:solidFill>
                <a:srgbClr val="5E52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15"/>
          <p:cNvSpPr txBox="1"/>
          <p:nvPr/>
        </p:nvSpPr>
        <p:spPr>
          <a:xfrm>
            <a:off x="2171383" y="2101576"/>
            <a:ext cx="1417371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просмотров рекламного ролика в поездах Сапсан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2161667" y="1587974"/>
            <a:ext cx="1752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148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15"/>
          <p:cNvSpPr txBox="1"/>
          <p:nvPr/>
        </p:nvSpPr>
        <p:spPr>
          <a:xfrm>
            <a:off x="4892185" y="3635722"/>
            <a:ext cx="971293" cy="178892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82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3 млн экз.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2" name="Google Shape;252;p15"/>
          <p:cNvCxnSpPr/>
          <p:nvPr/>
        </p:nvCxnSpPr>
        <p:spPr>
          <a:xfrm>
            <a:off x="4838027" y="3651750"/>
            <a:ext cx="0" cy="135000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3" name="Google Shape;253;p15"/>
          <p:cNvSpPr txBox="1"/>
          <p:nvPr/>
        </p:nvSpPr>
        <p:spPr>
          <a:xfrm>
            <a:off x="4490018" y="3884751"/>
            <a:ext cx="847107" cy="3058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82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600 тыс. </a:t>
            </a:r>
            <a:br>
              <a:rPr b="1" i="0" lang="ru-RU" sz="82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82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просмотров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4" name="Google Shape;254;p15"/>
          <p:cNvCxnSpPr/>
          <p:nvPr/>
        </p:nvCxnSpPr>
        <p:spPr>
          <a:xfrm>
            <a:off x="4435860" y="3948945"/>
            <a:ext cx="0" cy="135000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p15"/>
          <p:cNvSpPr txBox="1"/>
          <p:nvPr/>
        </p:nvSpPr>
        <p:spPr>
          <a:xfrm>
            <a:off x="2844158" y="4120859"/>
            <a:ext cx="971293" cy="178892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82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5,3 млн экз.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6" name="Google Shape;256;p15"/>
          <p:cNvCxnSpPr/>
          <p:nvPr/>
        </p:nvCxnSpPr>
        <p:spPr>
          <a:xfrm>
            <a:off x="2790000" y="4136887"/>
            <a:ext cx="0" cy="135000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7" name="Google Shape;257;p15"/>
          <p:cNvSpPr txBox="1"/>
          <p:nvPr/>
        </p:nvSpPr>
        <p:spPr>
          <a:xfrm>
            <a:off x="5224386" y="4411360"/>
            <a:ext cx="971293" cy="3058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82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200 тыс. просмотров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8" name="Google Shape;258;p15"/>
          <p:cNvCxnSpPr/>
          <p:nvPr/>
        </p:nvCxnSpPr>
        <p:spPr>
          <a:xfrm>
            <a:off x="5201560" y="4541887"/>
            <a:ext cx="0" cy="135000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9" name="Google Shape;259;p15"/>
          <p:cNvSpPr txBox="1"/>
          <p:nvPr/>
        </p:nvSpPr>
        <p:spPr>
          <a:xfrm>
            <a:off x="1872866" y="4326750"/>
            <a:ext cx="1592133" cy="178892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82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5,2 млн чел.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60" name="Google Shape;260;p15"/>
          <p:cNvCxnSpPr/>
          <p:nvPr/>
        </p:nvCxnSpPr>
        <p:spPr>
          <a:xfrm>
            <a:off x="1818707" y="4342778"/>
            <a:ext cx="0" cy="135000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1" name="Google Shape;261;p15"/>
          <p:cNvSpPr txBox="1"/>
          <p:nvPr/>
        </p:nvSpPr>
        <p:spPr>
          <a:xfrm>
            <a:off x="2187228" y="2949691"/>
            <a:ext cx="1553517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подписчиков – охват промо Недели в сториз популярных женских блогеров в Instagram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15"/>
          <p:cNvSpPr txBox="1"/>
          <p:nvPr/>
        </p:nvSpPr>
        <p:spPr>
          <a:xfrm>
            <a:off x="2177514" y="2436089"/>
            <a:ext cx="1752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1,5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15"/>
          <p:cNvSpPr txBox="1"/>
          <p:nvPr/>
        </p:nvSpPr>
        <p:spPr>
          <a:xfrm>
            <a:off x="3808643" y="2949691"/>
            <a:ext cx="1156955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человек – охват сториз в Инстаграм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5"/>
          <p:cNvSpPr txBox="1"/>
          <p:nvPr/>
        </p:nvSpPr>
        <p:spPr>
          <a:xfrm>
            <a:off x="3798928" y="2436089"/>
            <a:ext cx="12788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61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5043212" y="2949691"/>
            <a:ext cx="1156955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человек – охват постов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033495" y="2436089"/>
            <a:ext cx="14589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87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15"/>
          <p:cNvSpPr txBox="1"/>
          <p:nvPr/>
        </p:nvSpPr>
        <p:spPr>
          <a:xfrm>
            <a:off x="7053844" y="1186970"/>
            <a:ext cx="113994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Промо Недели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совместно с РЖД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9">
            <a:alphaModFix/>
          </a:blip>
          <a:srcRect b="0" l="3417" r="0" t="0"/>
          <a:stretch/>
        </p:blipFill>
        <p:spPr>
          <a:xfrm>
            <a:off x="8134381" y="1156186"/>
            <a:ext cx="671669" cy="33380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5"/>
          <p:cNvSpPr txBox="1"/>
          <p:nvPr/>
        </p:nvSpPr>
        <p:spPr>
          <a:xfrm>
            <a:off x="7063558" y="2110750"/>
            <a:ext cx="181596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сотрудников РЖД получили анонс My Money Fest на e-mail</a:t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7053844" y="1597148"/>
            <a:ext cx="1752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195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7053844" y="2949691"/>
            <a:ext cx="1752206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Пассажиров Сапсана посмотрели рекламное видео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7044128" y="2436089"/>
            <a:ext cx="16961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148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тыс.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73" name="Google Shape;273;p15"/>
          <p:cNvGrpSpPr/>
          <p:nvPr/>
        </p:nvGrpSpPr>
        <p:grpSpPr>
          <a:xfrm>
            <a:off x="6121422" y="3593564"/>
            <a:ext cx="2631293" cy="1179275"/>
            <a:chOff x="8467650" y="10154502"/>
            <a:chExt cx="2452362" cy="1099082"/>
          </a:xfrm>
        </p:grpSpPr>
        <p:pic>
          <p:nvPicPr>
            <p:cNvPr id="274" name="Google Shape;274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301853" y="10155365"/>
              <a:ext cx="618159" cy="1098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687726" y="10155365"/>
              <a:ext cx="600907" cy="1077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1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9077688" y="10154502"/>
              <a:ext cx="602761" cy="1077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8467650" y="10156294"/>
              <a:ext cx="602761" cy="106262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78" name="Google Shape;278;p15"/>
          <p:cNvCxnSpPr/>
          <p:nvPr/>
        </p:nvCxnSpPr>
        <p:spPr>
          <a:xfrm>
            <a:off x="6867000" y="1199730"/>
            <a:ext cx="0" cy="2015418"/>
          </a:xfrm>
          <a:prstGeom prst="straightConnector1">
            <a:avLst/>
          </a:prstGeom>
          <a:noFill/>
          <a:ln cap="flat" cmpd="sng" w="9525">
            <a:solidFill>
              <a:srgbClr val="59BCB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/>
          <p:nvPr/>
        </p:nvSpPr>
        <p:spPr>
          <a:xfrm>
            <a:off x="360000" y="962662"/>
            <a:ext cx="1296000" cy="1296000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16"/>
          <p:cNvSpPr txBox="1"/>
          <p:nvPr>
            <p:ph idx="4294967295" type="sldNum"/>
          </p:nvPr>
        </p:nvSpPr>
        <p:spPr>
          <a:xfrm>
            <a:off x="10931931" y="3426485"/>
            <a:ext cx="136035" cy="305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25700" spcFirstLastPara="1" rIns="25700" wrap="square" tIns="25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fld id="{00000000-1234-1234-1234-123412341234}" type="slidenum">
              <a:rPr lang="ru-RU" sz="8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/>
          </a:p>
        </p:txBody>
      </p:sp>
      <p:sp>
        <p:nvSpPr>
          <p:cNvPr id="285" name="Google Shape;285;p16"/>
          <p:cNvSpPr txBox="1"/>
          <p:nvPr/>
        </p:nvSpPr>
        <p:spPr>
          <a:xfrm>
            <a:off x="666930" y="2697513"/>
            <a:ext cx="1836204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MY MONEY FEST</a:t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8790" y="1059750"/>
            <a:ext cx="2122065" cy="377256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/>
        </p:nvSpPr>
        <p:spPr>
          <a:xfrm>
            <a:off x="791580" y="311190"/>
            <a:ext cx="6966774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Образовательный марафон MY MONEY FEST </a:t>
            </a:r>
            <a:endParaRPr b="1" i="0" sz="1575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16"/>
          <p:cNvSpPr txBox="1"/>
          <p:nvPr/>
        </p:nvSpPr>
        <p:spPr>
          <a:xfrm>
            <a:off x="3695742" y="1545750"/>
            <a:ext cx="2615132" cy="297196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часов прямых эфиров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"/>
              <a:buNone/>
            </a:pPr>
            <a:r>
              <a:t/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спикеров – блогеров, журналистов, предпринимателей, экспертов из Минфина России, Банка России и ведущих компаний 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"/>
              <a:buNone/>
            </a:pPr>
            <a:r>
              <a:t/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млн просмотров контента My Money Fest на платформе «ВКонтакте»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"/>
              <a:buNone/>
            </a:pPr>
            <a:r>
              <a:t/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% прирост числа подписчиков группы «Ваши финансы» за неделю онлайн-фестиваля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"/>
              <a:buNone/>
            </a:pPr>
            <a:r>
              <a:t/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Первый всероссийский онлайн-урок по финансовой грамотности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"/>
              <a:buNone/>
            </a:pPr>
            <a:r>
              <a:t/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ток-шоу с селебрити и юными предпринимателями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"/>
              <a:buNone/>
            </a:pPr>
            <a:r>
              <a:t/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видеоролика от амбассадоров и партнеров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Helvetica Neue"/>
              <a:buNone/>
            </a:pPr>
            <a:r>
              <a:t/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Montserrat"/>
              <a:buNone/>
            </a:pPr>
            <a:r>
              <a:rPr b="1" i="0" lang="ru-RU" sz="8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всероссийских конкурсов в соцсетях, 1.7 тыс участников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659197" y="3021810"/>
            <a:ext cx="1921373" cy="97526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образовательный марафон финансовых знаний на платформе самой популярной в России социальной сети «ВКонтакте». Главный креативный подход Фестиваля —  адаптация к интересам и уровню знаний аудитории.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16"/>
          <p:cNvSpPr txBox="1"/>
          <p:nvPr/>
        </p:nvSpPr>
        <p:spPr>
          <a:xfrm>
            <a:off x="3275241" y="1799788"/>
            <a:ext cx="341484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16"/>
          <p:cNvSpPr txBox="1"/>
          <p:nvPr/>
        </p:nvSpPr>
        <p:spPr>
          <a:xfrm>
            <a:off x="659197" y="2384758"/>
            <a:ext cx="1921373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Центральное мероприятие Недели финансовой грамотности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16"/>
          <p:cNvSpPr txBox="1"/>
          <p:nvPr/>
        </p:nvSpPr>
        <p:spPr>
          <a:xfrm>
            <a:off x="357888" y="1308937"/>
            <a:ext cx="1364771" cy="675182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ВПЕРВЫЕ </a:t>
            </a:r>
            <a:b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в онлайн- </a:t>
            </a:r>
            <a:b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формате!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3264104" y="1496786"/>
            <a:ext cx="363758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70</a:t>
            </a:r>
            <a:endParaRPr b="1" i="0" sz="82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4" name="Google Shape;294;p16"/>
          <p:cNvCxnSpPr/>
          <p:nvPr/>
        </p:nvCxnSpPr>
        <p:spPr>
          <a:xfrm>
            <a:off x="2972100" y="1346225"/>
            <a:ext cx="0" cy="3264530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5" name="Google Shape;295;p16"/>
          <p:cNvSpPr txBox="1"/>
          <p:nvPr/>
        </p:nvSpPr>
        <p:spPr>
          <a:xfrm>
            <a:off x="3223612" y="2289644"/>
            <a:ext cx="404250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1,5</a:t>
            </a:r>
            <a:endParaRPr b="1" i="0" sz="4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16"/>
          <p:cNvSpPr txBox="1"/>
          <p:nvPr/>
        </p:nvSpPr>
        <p:spPr>
          <a:xfrm>
            <a:off x="3150189" y="2644874"/>
            <a:ext cx="477673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endParaRPr b="1" i="0" sz="4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16"/>
          <p:cNvSpPr txBox="1"/>
          <p:nvPr/>
        </p:nvSpPr>
        <p:spPr>
          <a:xfrm>
            <a:off x="3264105" y="3458756"/>
            <a:ext cx="363757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sz="4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16"/>
          <p:cNvSpPr txBox="1"/>
          <p:nvPr/>
        </p:nvSpPr>
        <p:spPr>
          <a:xfrm>
            <a:off x="3264105" y="3778242"/>
            <a:ext cx="363757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  <a:endParaRPr b="1" i="0" sz="4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16"/>
          <p:cNvSpPr txBox="1"/>
          <p:nvPr/>
        </p:nvSpPr>
        <p:spPr>
          <a:xfrm>
            <a:off x="3342588" y="4067721"/>
            <a:ext cx="298393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i="0" sz="4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/>
          <p:nvPr>
            <p:ph idx="4294967295" type="sldNum"/>
          </p:nvPr>
        </p:nvSpPr>
        <p:spPr>
          <a:xfrm>
            <a:off x="7601877" y="4163656"/>
            <a:ext cx="162752" cy="178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25700" spcFirstLastPara="1" rIns="25700" wrap="square" tIns="25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fld id="{00000000-1234-1234-1234-123412341234}" type="slidenum">
              <a:rPr lang="ru-RU" sz="8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/>
          </a:p>
        </p:txBody>
      </p:sp>
      <p:sp>
        <p:nvSpPr>
          <p:cNvPr id="305" name="Google Shape;305;p17"/>
          <p:cNvSpPr txBox="1"/>
          <p:nvPr/>
        </p:nvSpPr>
        <p:spPr>
          <a:xfrm>
            <a:off x="655723" y="2447225"/>
            <a:ext cx="2674277" cy="39818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«Азбука», разработанная по заказу Минфина России, стала </a:t>
            </a:r>
            <a:r>
              <a:rPr b="1" i="0" lang="ru-RU" sz="75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самым популярным образовательным мультсериалом в России</a:t>
            </a: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17"/>
          <p:cNvSpPr txBox="1"/>
          <p:nvPr/>
        </p:nvSpPr>
        <p:spPr>
          <a:xfrm>
            <a:off x="791580" y="311190"/>
            <a:ext cx="6966774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Юбилей «Азбуки финансовой грамотности»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360000" y="962662"/>
            <a:ext cx="1296000" cy="1296000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17"/>
          <p:cNvSpPr txBox="1"/>
          <p:nvPr/>
        </p:nvSpPr>
        <p:spPr>
          <a:xfrm>
            <a:off x="607896" y="1109767"/>
            <a:ext cx="28584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r>
              <a:rPr b="1" i="0" lang="ru-RU" sz="18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-миллионный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17"/>
          <p:cNvSpPr txBox="1"/>
          <p:nvPr/>
        </p:nvSpPr>
        <p:spPr>
          <a:xfrm>
            <a:off x="664383" y="2983536"/>
            <a:ext cx="2822931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Количество его просмотров на всех ресурсах превысило 100 млн.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17"/>
          <p:cNvSpPr txBox="1"/>
          <p:nvPr/>
        </p:nvSpPr>
        <p:spPr>
          <a:xfrm>
            <a:off x="643427" y="3392431"/>
            <a:ext cx="2822931" cy="39818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 этом создатели мультфильма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заместитель министра финансов Михаил Котюков рассказали на открытии онлайн-фестиваля.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17"/>
          <p:cNvSpPr txBox="1"/>
          <p:nvPr/>
        </p:nvSpPr>
        <p:spPr>
          <a:xfrm>
            <a:off x="657000" y="1656790"/>
            <a:ext cx="2454798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 «Азбуки финансовой грамотности со Смешариками» состоялся в первый день My Money Fest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12" name="Google Shape;312;p17"/>
          <p:cNvGrpSpPr/>
          <p:nvPr/>
        </p:nvGrpSpPr>
        <p:grpSpPr>
          <a:xfrm>
            <a:off x="3623773" y="962662"/>
            <a:ext cx="5160227" cy="3916865"/>
            <a:chOff x="10115812" y="2910505"/>
            <a:chExt cx="13308187" cy="10101566"/>
          </a:xfrm>
        </p:grpSpPr>
        <p:pic>
          <p:nvPicPr>
            <p:cNvPr id="313" name="Google Shape;313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115812" y="2910505"/>
              <a:ext cx="13236188" cy="74049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7"/>
            <p:cNvGrpSpPr/>
            <p:nvPr/>
          </p:nvGrpSpPr>
          <p:grpSpPr>
            <a:xfrm>
              <a:off x="10115812" y="10578922"/>
              <a:ext cx="13308187" cy="2433149"/>
              <a:chOff x="10115812" y="2707189"/>
              <a:chExt cx="14420237" cy="2636466"/>
            </a:xfrm>
          </p:grpSpPr>
          <p:pic>
            <p:nvPicPr>
              <p:cNvPr id="315" name="Google Shape;315;p1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5008248" y="2707189"/>
                <a:ext cx="4668188" cy="26364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6" name="Google Shape;316;p1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9900684" y="2730995"/>
                <a:ext cx="4635364" cy="26126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7" name="Google Shape;317;p1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0115812" y="2707189"/>
                <a:ext cx="4668188" cy="26188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8"/>
          <p:cNvPicPr preferRelativeResize="0"/>
          <p:nvPr/>
        </p:nvPicPr>
        <p:blipFill rotWithShape="1">
          <a:blip r:embed="rId3">
            <a:alphaModFix/>
          </a:blip>
          <a:srcRect b="0" l="12320" r="14565" t="0"/>
          <a:stretch/>
        </p:blipFill>
        <p:spPr>
          <a:xfrm>
            <a:off x="6470832" y="1072597"/>
            <a:ext cx="2377779" cy="182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 rotWithShape="1">
          <a:blip r:embed="rId4">
            <a:alphaModFix/>
          </a:blip>
          <a:srcRect b="0" l="-157" r="18420" t="0"/>
          <a:stretch/>
        </p:blipFill>
        <p:spPr>
          <a:xfrm>
            <a:off x="3736612" y="1072597"/>
            <a:ext cx="2657889" cy="182108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8"/>
          <p:cNvSpPr txBox="1"/>
          <p:nvPr/>
        </p:nvSpPr>
        <p:spPr>
          <a:xfrm>
            <a:off x="560992" y="2931737"/>
            <a:ext cx="2925826" cy="13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-128588" lvl="0" marL="1285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«Как научить подростков видеть свои цели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строить финансовые планы? Предприниматель или сотрудник компании - что выбрать?»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48" lvl="0" marL="1285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8588" lvl="0" marL="1285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«Как разговаривать с детьми о деньгах. Как снять табу с разговора о деньгах в семье. Понятие семейного благосостояния. Зачем нужно учить финансовой грамотности детей и взрослых»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48" lvl="0" marL="1285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8588" lvl="0" marL="1285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«Зарабатывать - сколько, где и когда начинать? Идеи для первых шагов в деловую жизнь»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8"/>
          <p:cNvPicPr preferRelativeResize="0"/>
          <p:nvPr/>
        </p:nvPicPr>
        <p:blipFill rotWithShape="1">
          <a:blip r:embed="rId5">
            <a:alphaModFix/>
          </a:blip>
          <a:srcRect b="20995" l="3104" r="15095" t="28614"/>
          <a:stretch/>
        </p:blipFill>
        <p:spPr>
          <a:xfrm>
            <a:off x="3736611" y="3006997"/>
            <a:ext cx="5112000" cy="182108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8"/>
          <p:cNvSpPr txBox="1"/>
          <p:nvPr/>
        </p:nvSpPr>
        <p:spPr>
          <a:xfrm>
            <a:off x="791580" y="311190"/>
            <a:ext cx="6966774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Онлайн-дискуссии для молодежи и родителей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360000" y="962662"/>
            <a:ext cx="1296000" cy="1296000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18"/>
          <p:cNvSpPr txBox="1"/>
          <p:nvPr/>
        </p:nvSpPr>
        <p:spPr>
          <a:xfrm>
            <a:off x="389146" y="1072077"/>
            <a:ext cx="20883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r>
              <a:rPr b="1" i="0" lang="ru-RU" sz="16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ток-шоу</a:t>
            </a:r>
            <a:endParaRPr b="1" i="0" sz="1800" u="none" cap="none" strike="noStrike">
              <a:solidFill>
                <a:srgbClr val="5E52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18"/>
          <p:cNvSpPr txBox="1"/>
          <p:nvPr/>
        </p:nvSpPr>
        <p:spPr>
          <a:xfrm>
            <a:off x="661168" y="1689029"/>
            <a:ext cx="2088332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 экспертами, селебрити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ровесниками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участников MY Money Fest </a:t>
            </a:r>
            <a:b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группе «Ваши финансы»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18"/>
          <p:cNvSpPr txBox="1"/>
          <p:nvPr/>
        </p:nvSpPr>
        <p:spPr>
          <a:xfrm>
            <a:off x="556672" y="2577887"/>
            <a:ext cx="175328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BCB3"/>
              </a:buClr>
              <a:buSzPts val="4200"/>
              <a:buFont typeface="Montserrat"/>
              <a:buNone/>
            </a:pPr>
            <a:r>
              <a:rPr b="1" i="0" lang="ru-RU" sz="105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rPr>
              <a:t>Темы дискуссий: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 txBox="1"/>
          <p:nvPr>
            <p:ph idx="4294967295" type="sldNum"/>
          </p:nvPr>
        </p:nvSpPr>
        <p:spPr>
          <a:xfrm>
            <a:off x="7604915" y="4100177"/>
            <a:ext cx="156675" cy="305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25700" spcFirstLastPara="1" rIns="25700" wrap="square" tIns="25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fld id="{00000000-1234-1234-1234-123412341234}" type="slidenum">
              <a:rPr lang="ru-RU" sz="8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/>
          </a:p>
        </p:txBody>
      </p:sp>
      <p:sp>
        <p:nvSpPr>
          <p:cNvPr id="336" name="Google Shape;336;p19"/>
          <p:cNvSpPr txBox="1"/>
          <p:nvPr/>
        </p:nvSpPr>
        <p:spPr>
          <a:xfrm>
            <a:off x="464695" y="2644885"/>
            <a:ext cx="1893305" cy="2401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Тема</a:t>
            </a: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«Как финансовая математика может помочь на ЕГЭ и в жизни?»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Helvetica Neue"/>
              <a:buNone/>
            </a:pPr>
            <a:r>
              <a:t/>
            </a:r>
            <a:endParaRPr b="0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Ведущий и разработчик урока –</a:t>
            </a: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Иван Ященко, кандидат физико-математических наук, преподаватель математики, директор Московского центра непрерывного математического образования.</a:t>
            </a:r>
            <a:endParaRPr b="0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32"/>
              <a:buFont typeface="Helvetica Neue"/>
              <a:buNone/>
            </a:pPr>
            <a:r>
              <a:t/>
            </a:r>
            <a:endParaRPr b="0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Запись </a:t>
            </a: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опубликована</a:t>
            </a: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на площадке Вконтакте и будет использоваться</a:t>
            </a:r>
            <a:b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качестве одного из сценариев уроков по финансовой грамотности</a:t>
            </a:r>
            <a:b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школах.</a:t>
            </a:r>
            <a:endParaRPr b="0" i="0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7168" y="1107428"/>
            <a:ext cx="6273642" cy="353221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9"/>
          <p:cNvSpPr txBox="1"/>
          <p:nvPr/>
        </p:nvSpPr>
        <p:spPr>
          <a:xfrm>
            <a:off x="791580" y="311190"/>
            <a:ext cx="6966774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Онлайн-урок по финансовой грамотности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19"/>
          <p:cNvSpPr/>
          <p:nvPr/>
        </p:nvSpPr>
        <p:spPr>
          <a:xfrm>
            <a:off x="360000" y="962662"/>
            <a:ext cx="1296000" cy="1296000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19"/>
          <p:cNvSpPr txBox="1"/>
          <p:nvPr/>
        </p:nvSpPr>
        <p:spPr>
          <a:xfrm>
            <a:off x="287336" y="1081504"/>
            <a:ext cx="2209832" cy="68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2475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Первый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всероссийский</a:t>
            </a:r>
            <a:endParaRPr b="1" i="0" sz="1200" u="none" cap="none" strike="noStrike">
              <a:solidFill>
                <a:srgbClr val="5E52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19"/>
          <p:cNvSpPr txBox="1"/>
          <p:nvPr/>
        </p:nvSpPr>
        <p:spPr>
          <a:xfrm>
            <a:off x="287336" y="1728089"/>
            <a:ext cx="1507832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онлайн-урок по финансовой грамотности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"/>
          <p:cNvSpPr txBox="1"/>
          <p:nvPr>
            <p:ph idx="4294967295" type="sldNum"/>
          </p:nvPr>
        </p:nvSpPr>
        <p:spPr>
          <a:xfrm>
            <a:off x="7604915" y="4163656"/>
            <a:ext cx="156675" cy="178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25700" spcFirstLastPara="1" rIns="25700" wrap="square" tIns="25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fld id="{00000000-1234-1234-1234-123412341234}" type="slidenum">
              <a:rPr lang="ru-RU" sz="8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/>
          </a:p>
        </p:txBody>
      </p:sp>
      <p:sp>
        <p:nvSpPr>
          <p:cNvPr id="347" name="Google Shape;347;p20"/>
          <p:cNvSpPr txBox="1"/>
          <p:nvPr/>
        </p:nvSpPr>
        <p:spPr>
          <a:xfrm>
            <a:off x="661168" y="2589382"/>
            <a:ext cx="2910544" cy="23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Михаил Котюков, заместитель министра финансов — </a:t>
            </a: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Открытие Недели финансовой грамотности для детей и молодежи.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Иван Чебесков, директор Департамента финансовой политики Минфина России — </a:t>
            </a: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«Советы начинающему инвестору: как защитить себя и деньги на старте».</a:t>
            </a:r>
            <a:endParaRPr b="0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Анна Харнас, директор Центра финансовой грамотности Минфина России </a:t>
            </a: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— «Платное обучение</a:t>
            </a:r>
            <a:b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другие крупные расходы: как строить планы</a:t>
            </a:r>
            <a:b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далекий горизонт».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Анна Чаплыгина, эксперт Центра финансовой грамотности НИФИ Минфина России — </a:t>
            </a: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«Игры, квесты, комиксы: как говорить с детьми о деньгах».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3386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Ирина Кугуелова, эксперт Центра финансовой грамотности НИФИ Минфина России — </a:t>
            </a:r>
            <a:r>
              <a:rPr b="0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«Проблема сверхпотребления».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20"/>
          <p:cNvGrpSpPr/>
          <p:nvPr/>
        </p:nvGrpSpPr>
        <p:grpSpPr>
          <a:xfrm>
            <a:off x="3978000" y="1544447"/>
            <a:ext cx="4982357" cy="2810394"/>
            <a:chOff x="8285659" y="2808565"/>
            <a:chExt cx="15608626" cy="8804345"/>
          </a:xfrm>
        </p:grpSpPr>
        <p:pic>
          <p:nvPicPr>
            <p:cNvPr id="349" name="Google Shape;349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285659" y="7223433"/>
              <a:ext cx="7831082" cy="43894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275241" y="2808565"/>
              <a:ext cx="7619045" cy="424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20"/>
            <p:cNvPicPr preferRelativeResize="0"/>
            <p:nvPr/>
          </p:nvPicPr>
          <p:blipFill rotWithShape="1">
            <a:blip r:embed="rId5">
              <a:alphaModFix/>
            </a:blip>
            <a:srcRect b="0" l="0" r="4034" t="0"/>
            <a:stretch/>
          </p:blipFill>
          <p:spPr>
            <a:xfrm>
              <a:off x="16248041" y="7241924"/>
              <a:ext cx="7646245" cy="43360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20"/>
          <p:cNvPicPr preferRelativeResize="0"/>
          <p:nvPr/>
        </p:nvPicPr>
        <p:blipFill rotWithShape="1">
          <a:blip r:embed="rId6">
            <a:alphaModFix/>
          </a:blip>
          <a:srcRect b="0" l="8773" r="8191" t="0"/>
          <a:stretch/>
        </p:blipFill>
        <p:spPr>
          <a:xfrm>
            <a:off x="3652840" y="1059750"/>
            <a:ext cx="2824884" cy="182376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0"/>
          <p:cNvSpPr/>
          <p:nvPr/>
        </p:nvSpPr>
        <p:spPr>
          <a:xfrm>
            <a:off x="360000" y="962662"/>
            <a:ext cx="1296000" cy="1296000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20"/>
          <p:cNvSpPr txBox="1"/>
          <p:nvPr/>
        </p:nvSpPr>
        <p:spPr>
          <a:xfrm>
            <a:off x="661168" y="1255906"/>
            <a:ext cx="2991672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Антон Силуанов, </a:t>
            </a:r>
            <a:b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министр финансов «О первых заработках </a:t>
            </a:r>
            <a:br>
              <a:rPr b="1" i="0" lang="ru-RU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ведении семейного бюджета – </a:t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20"/>
          <p:cNvSpPr txBox="1"/>
          <p:nvPr/>
        </p:nvSpPr>
        <p:spPr>
          <a:xfrm>
            <a:off x="791580" y="311190"/>
            <a:ext cx="7506420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Видеоинтервью представителей Минфина России и ЦФГ НИФИ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ФинЗОЖ Fest </a:t>
            </a:r>
            <a:br>
              <a:rPr lang="ru-RU"/>
            </a:br>
            <a:endParaRPr/>
          </a:p>
        </p:txBody>
      </p:sp>
      <p:sp>
        <p:nvSpPr>
          <p:cNvPr id="80" name="Google Shape;80;p2"/>
          <p:cNvSpPr txBox="1"/>
          <p:nvPr>
            <p:ph idx="1" type="body"/>
          </p:nvPr>
        </p:nvSpPr>
        <p:spPr>
          <a:xfrm>
            <a:off x="633415" y="1331842"/>
            <a:ext cx="46245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lang="ru-RU"/>
              <a:t>31 октября – Международный день сбережений. День посвящён более рациональному использованию всех имеющихся ресурсов, экономии времени, денег, сил, ресурсов природы.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lang="ru-RU">
                <a:solidFill>
                  <a:schemeClr val="accent4"/>
                </a:solidFill>
              </a:rPr>
              <a:t>Мы проведем </a:t>
            </a:r>
            <a:r>
              <a:rPr b="1" lang="ru-RU">
                <a:solidFill>
                  <a:srgbClr val="0070C0"/>
                </a:solidFill>
              </a:rPr>
              <a:t>ФинЗОЖ Fest </a:t>
            </a:r>
            <a:r>
              <a:rPr lang="ru-RU">
                <a:solidFill>
                  <a:schemeClr val="accent4"/>
                </a:solidFill>
              </a:rPr>
              <a:t>в компании экспертов, блогеров и партнеров</a:t>
            </a:r>
            <a:r>
              <a:rPr lang="ru-RU">
                <a:solidFill>
                  <a:schemeClr val="accent1"/>
                </a:solidFill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lang="ru-RU">
                <a:solidFill>
                  <a:schemeClr val="accent4"/>
                </a:solidFill>
              </a:rPr>
              <a:t>Поговорим о здоровых привычках и лайфхаках </a:t>
            </a:r>
            <a:r>
              <a:rPr lang="ru-RU"/>
              <a:t>в отношении финансов, которые помогут экономить в повседневной жизни.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lang="ru-RU"/>
              <a:t>Организуем тесты, викторины и конкурсы </a:t>
            </a:r>
            <a:r>
              <a:rPr lang="ru-RU">
                <a:solidFill>
                  <a:schemeClr val="accent4"/>
                </a:solidFill>
              </a:rPr>
              <a:t>для подписчиков, чтобы помочь им освоить ФинЗОЖ.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b="1" lang="ru-RU"/>
              <a:t>Цель ФинЗОЖ Fest– ответить на регулярные вопросы от аудитории подписчиков, читателей и участников мероприятий. </a:t>
            </a:r>
            <a:br>
              <a:rPr b="1" lang="ru-RU"/>
            </a:br>
            <a:br>
              <a:rPr b="1" lang="ru-RU"/>
            </a:br>
            <a:r>
              <a:rPr b="1" lang="ru-RU"/>
              <a:t>Эксперты расскажут о самых актуальных способах сбережения финансов, ответят на все интересующие вопросы и помогут сформировать новые ФинЗОЖ-привычки.</a:t>
            </a:r>
            <a:endParaRPr/>
          </a:p>
        </p:txBody>
      </p:sp>
      <p:pic>
        <p:nvPicPr>
          <p:cNvPr id="81" name="Google Shape;8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602" y="1330865"/>
            <a:ext cx="918504" cy="81533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 txBox="1"/>
          <p:nvPr/>
        </p:nvSpPr>
        <p:spPr>
          <a:xfrm>
            <a:off x="5494021" y="2261427"/>
            <a:ext cx="3345179" cy="2303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</a:pPr>
            <a:r>
              <a:rPr b="1" i="1" lang="ru-RU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Мне приходят счета за ЖКХ, но я не понимаю как проверить верность в расчетах.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roxima Nova"/>
              <a:buNone/>
            </a:pPr>
            <a:r>
              <a:rPr b="0" i="0" lang="ru-RU" sz="11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А это не сложно – научим проверять, делать перерасчет и экономить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</a:pPr>
            <a:r>
              <a:rPr b="1" i="1" lang="ru-RU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Дома гора одежды, которую не надевала</a:t>
            </a:r>
            <a:br>
              <a:rPr b="1" i="1" lang="ru-RU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i="1" lang="ru-RU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и не буду.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roxima Nova"/>
              <a:buNone/>
            </a:pPr>
            <a:r>
              <a:rPr b="0" i="0" lang="ru-RU" sz="11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Расскажем как легко продавать в интернете</a:t>
            </a:r>
            <a:br>
              <a:rPr b="0" i="0" lang="ru-RU" sz="11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1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и не совершать импульсивные покупки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None/>
            </a:pPr>
            <a:r>
              <a:rPr b="1" i="1" lang="ru-RU" sz="11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Покупаю продукты на неделю, но не всегда успеваю приготовить все.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roxima Nova"/>
              <a:buNone/>
            </a:pPr>
            <a:r>
              <a:rPr b="0" i="0" lang="ru-RU" sz="1100" u="none" cap="none" strike="noStrike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Покажем как из пучка петрушки сделать 3 блюда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"/>
          <p:cNvSpPr txBox="1"/>
          <p:nvPr/>
        </p:nvSpPr>
        <p:spPr>
          <a:xfrm>
            <a:off x="191423" y="2430796"/>
            <a:ext cx="2644435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Баттл бизнес-идей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Конкурс «Профессия, которая вдохновляет»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1" name="Google Shape;3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5767" y="955715"/>
            <a:ext cx="2951218" cy="197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33278" y="2949750"/>
            <a:ext cx="2951249" cy="197161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1"/>
          <p:cNvSpPr txBox="1"/>
          <p:nvPr/>
        </p:nvSpPr>
        <p:spPr>
          <a:xfrm>
            <a:off x="791580" y="311190"/>
            <a:ext cx="3405976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Конкурсы Недели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21"/>
          <p:cNvSpPr/>
          <p:nvPr/>
        </p:nvSpPr>
        <p:spPr>
          <a:xfrm>
            <a:off x="360000" y="962662"/>
            <a:ext cx="1296000" cy="1296000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21"/>
          <p:cNvSpPr txBox="1"/>
          <p:nvPr/>
        </p:nvSpPr>
        <p:spPr>
          <a:xfrm>
            <a:off x="695761" y="1141019"/>
            <a:ext cx="3100832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27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всероссийских конкурсов</a:t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21"/>
          <p:cNvSpPr txBox="1"/>
          <p:nvPr/>
        </p:nvSpPr>
        <p:spPr>
          <a:xfrm>
            <a:off x="495000" y="1509873"/>
            <a:ext cx="2361188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27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&gt;7</a:t>
            </a: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тыс. участников</a:t>
            </a:r>
            <a:endParaRPr b="1" i="0" sz="7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21"/>
          <p:cNvSpPr txBox="1"/>
          <p:nvPr/>
        </p:nvSpPr>
        <p:spPr>
          <a:xfrm>
            <a:off x="3144518" y="2430796"/>
            <a:ext cx="1423161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Партнер: молодежный форум БЕРЁZКА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8" name="Google Shape;368;p21"/>
          <p:cNvCxnSpPr/>
          <p:nvPr/>
        </p:nvCxnSpPr>
        <p:spPr>
          <a:xfrm>
            <a:off x="3003430" y="2404863"/>
            <a:ext cx="0" cy="338006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9" name="Google Shape;369;p21"/>
          <p:cNvSpPr txBox="1"/>
          <p:nvPr/>
        </p:nvSpPr>
        <p:spPr>
          <a:xfrm>
            <a:off x="671293" y="2978431"/>
            <a:ext cx="2164565" cy="1673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Конкурс «Финансовая задача»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21"/>
          <p:cNvSpPr txBox="1"/>
          <p:nvPr/>
        </p:nvSpPr>
        <p:spPr>
          <a:xfrm>
            <a:off x="3144518" y="2920723"/>
            <a:ext cx="2153910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Партнер: экономический факультет МГУ им. М.В. Ломоносова 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1" name="Google Shape;371;p21"/>
          <p:cNvCxnSpPr/>
          <p:nvPr/>
        </p:nvCxnSpPr>
        <p:spPr>
          <a:xfrm>
            <a:off x="3003430" y="2893103"/>
            <a:ext cx="0" cy="338006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p21"/>
          <p:cNvSpPr txBox="1"/>
          <p:nvPr/>
        </p:nvSpPr>
        <p:spPr>
          <a:xfrm>
            <a:off x="439038" y="3423273"/>
            <a:ext cx="2396820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Конкурс детских рисунков «Азбука финансовой грамотности со Смешариками»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21"/>
          <p:cNvSpPr txBox="1"/>
          <p:nvPr/>
        </p:nvSpPr>
        <p:spPr>
          <a:xfrm>
            <a:off x="3144518" y="3480981"/>
            <a:ext cx="2153910" cy="1673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Партнер: ГК «Рики»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4" name="Google Shape;374;p21"/>
          <p:cNvCxnSpPr/>
          <p:nvPr/>
        </p:nvCxnSpPr>
        <p:spPr>
          <a:xfrm>
            <a:off x="3003430" y="3391117"/>
            <a:ext cx="0" cy="338006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5" name="Google Shape;375;p21"/>
          <p:cNvSpPr txBox="1"/>
          <p:nvPr/>
        </p:nvSpPr>
        <p:spPr>
          <a:xfrm>
            <a:off x="671294" y="4011333"/>
            <a:ext cx="2164564" cy="1673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Конкурс «Вокруг финансов за 7 дней»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21"/>
          <p:cNvSpPr txBox="1"/>
          <p:nvPr/>
        </p:nvSpPr>
        <p:spPr>
          <a:xfrm>
            <a:off x="3144518" y="3953625"/>
            <a:ext cx="2153910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Партнер: платежная система Mastercard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7" name="Google Shape;377;p21"/>
          <p:cNvCxnSpPr/>
          <p:nvPr/>
        </p:nvCxnSpPr>
        <p:spPr>
          <a:xfrm>
            <a:off x="3003430" y="3872790"/>
            <a:ext cx="0" cy="338006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8" name="Google Shape;378;p21"/>
          <p:cNvSpPr txBox="1"/>
          <p:nvPr/>
        </p:nvSpPr>
        <p:spPr>
          <a:xfrm>
            <a:off x="609180" y="4380538"/>
            <a:ext cx="2247007" cy="2827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Конкурс «Поделись лайфхаком про личные деньги»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9" name="Google Shape;379;p21"/>
          <p:cNvSpPr txBox="1"/>
          <p:nvPr/>
        </p:nvSpPr>
        <p:spPr>
          <a:xfrm>
            <a:off x="3144518" y="4438246"/>
            <a:ext cx="2153910" cy="1673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Партнер: Почта Банк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0" name="Google Shape;380;p21"/>
          <p:cNvCxnSpPr/>
          <p:nvPr/>
        </p:nvCxnSpPr>
        <p:spPr>
          <a:xfrm>
            <a:off x="3003430" y="4348382"/>
            <a:ext cx="0" cy="338006"/>
          </a:xfrm>
          <a:prstGeom prst="straightConnector1">
            <a:avLst/>
          </a:prstGeom>
          <a:noFill/>
          <a:ln cap="flat" cmpd="sng" w="57150">
            <a:solidFill>
              <a:srgbClr val="5E527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"/>
          <p:cNvSpPr/>
          <p:nvPr/>
        </p:nvSpPr>
        <p:spPr>
          <a:xfrm>
            <a:off x="399146" y="998908"/>
            <a:ext cx="1377153" cy="1377153"/>
          </a:xfrm>
          <a:prstGeom prst="ellipse">
            <a:avLst/>
          </a:prstGeom>
          <a:solidFill>
            <a:srgbClr val="F9CF6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9"/>
              <a:buFont typeface="Helvetica Neue"/>
              <a:buNone/>
            </a:pPr>
            <a:r>
              <a:t/>
            </a:r>
            <a:endParaRPr b="1" i="0" sz="439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ПК\Downloads\1.JPG" id="386" name="Google Shape;386;p22"/>
          <p:cNvPicPr preferRelativeResize="0"/>
          <p:nvPr/>
        </p:nvPicPr>
        <p:blipFill rotWithShape="1">
          <a:blip r:embed="rId3">
            <a:alphaModFix/>
          </a:blip>
          <a:srcRect b="11120" l="2899" r="7194" t="0"/>
          <a:stretch/>
        </p:blipFill>
        <p:spPr>
          <a:xfrm>
            <a:off x="6894000" y="1084810"/>
            <a:ext cx="1850855" cy="1219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2.JPG" id="387" name="Google Shape;387;p22"/>
          <p:cNvPicPr preferRelativeResize="0"/>
          <p:nvPr/>
        </p:nvPicPr>
        <p:blipFill rotWithShape="1">
          <a:blip r:embed="rId4">
            <a:alphaModFix/>
          </a:blip>
          <a:srcRect b="0" l="7258" r="11364" t="0"/>
          <a:stretch/>
        </p:blipFill>
        <p:spPr>
          <a:xfrm>
            <a:off x="2262450" y="1076713"/>
            <a:ext cx="1377153" cy="1227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GMW_Алтайский край.jpg" id="388" name="Google Shape;38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9306" y="1081747"/>
            <a:ext cx="1851458" cy="1227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IMG_20210413_135543.jpg" id="389" name="Google Shape;389;p22"/>
          <p:cNvPicPr preferRelativeResize="0"/>
          <p:nvPr/>
        </p:nvPicPr>
        <p:blipFill rotWithShape="1">
          <a:blip r:embed="rId6">
            <a:alphaModFix/>
          </a:blip>
          <a:srcRect b="0" l="23445" r="0" t="0"/>
          <a:stretch/>
        </p:blipFill>
        <p:spPr>
          <a:xfrm rot="5400000">
            <a:off x="3696944" y="1088472"/>
            <a:ext cx="1227895" cy="1204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IMG_1462.jpeg" id="390" name="Google Shape;390;p22"/>
          <p:cNvPicPr preferRelativeResize="0"/>
          <p:nvPr/>
        </p:nvPicPr>
        <p:blipFill rotWithShape="1">
          <a:blip r:embed="rId7">
            <a:alphaModFix/>
          </a:blip>
          <a:srcRect b="0" l="0" r="3047" t="13875"/>
          <a:stretch/>
        </p:blipFill>
        <p:spPr>
          <a:xfrm>
            <a:off x="3703352" y="2376062"/>
            <a:ext cx="5041503" cy="247237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2"/>
          <p:cNvSpPr txBox="1"/>
          <p:nvPr/>
        </p:nvSpPr>
        <p:spPr>
          <a:xfrm>
            <a:off x="527649" y="4848439"/>
            <a:ext cx="2497299" cy="112785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None/>
            </a:pPr>
            <a:r>
              <a:rPr b="1" i="0" lang="ru-RU" sz="43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 В регионах ряд мероприятий Недели проходил до конца апреля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p22"/>
          <p:cNvSpPr txBox="1"/>
          <p:nvPr/>
        </p:nvSpPr>
        <p:spPr>
          <a:xfrm>
            <a:off x="791580" y="311190"/>
            <a:ext cx="3402420" cy="29430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25700" spcFirstLastPara="1" rIns="25700" wrap="square" tIns="2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</a:pPr>
            <a:r>
              <a:rPr b="1" i="0" lang="ru-RU" sz="1575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Охват в цифрах*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22"/>
          <p:cNvSpPr txBox="1"/>
          <p:nvPr/>
        </p:nvSpPr>
        <p:spPr>
          <a:xfrm>
            <a:off x="395961" y="1058541"/>
            <a:ext cx="17652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360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85</a:t>
            </a:r>
            <a:r>
              <a:rPr b="1" i="0" lang="ru-RU" sz="13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ru-RU" sz="10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субъектов</a:t>
            </a:r>
            <a:endParaRPr b="1" i="0" sz="3000" u="none" cap="none" strike="noStrike">
              <a:solidFill>
                <a:srgbClr val="5E52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22"/>
          <p:cNvSpPr txBox="1"/>
          <p:nvPr/>
        </p:nvSpPr>
        <p:spPr>
          <a:xfrm>
            <a:off x="527649" y="1609554"/>
            <a:ext cx="1633586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Российской Федерации приняли участие в Неделе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76"/>
              </a:buClr>
              <a:buSzPts val="4200"/>
              <a:buFont typeface="Montserrat"/>
              <a:buNone/>
            </a:pPr>
            <a:r>
              <a:rPr b="1" i="0" lang="ru-RU" sz="1050" u="none" cap="none" strike="noStrike">
                <a:solidFill>
                  <a:srgbClr val="5E5276"/>
                </a:solidFill>
                <a:latin typeface="Montserrat"/>
                <a:ea typeface="Montserrat"/>
                <a:cs typeface="Montserrat"/>
                <a:sym typeface="Montserrat"/>
              </a:rPr>
              <a:t>В 53 регионах </a:t>
            </a:r>
            <a:r>
              <a:rPr b="1" i="0" lang="ru-RU" sz="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прошли мероприятия Недели</a:t>
            </a:r>
            <a:endParaRPr b="1" i="0" sz="439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95" name="Google Shape;395;p22"/>
          <p:cNvGrpSpPr/>
          <p:nvPr/>
        </p:nvGrpSpPr>
        <p:grpSpPr>
          <a:xfrm>
            <a:off x="369150" y="2581936"/>
            <a:ext cx="3309082" cy="2042070"/>
            <a:chOff x="984398" y="6885164"/>
            <a:chExt cx="8824219" cy="5445519"/>
          </a:xfrm>
        </p:grpSpPr>
        <p:sp>
          <p:nvSpPr>
            <p:cNvPr id="396" name="Google Shape;396;p22"/>
            <p:cNvSpPr txBox="1"/>
            <p:nvPr/>
          </p:nvSpPr>
          <p:spPr>
            <a:xfrm>
              <a:off x="1720886" y="6885164"/>
              <a:ext cx="7303112" cy="6924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700" lIns="25700" spcFirstLastPara="1" rIns="25700" wrap="square" tIns="257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Montserrat"/>
                <a:buNone/>
              </a:pPr>
              <a:r>
                <a:rPr b="1" i="0" lang="ru-RU" sz="7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Суммарно мероприятия Недели охватили на региональном уровне: </a:t>
              </a:r>
              <a:endParaRPr b="1" i="0" sz="439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7" name="Google Shape;397;p22"/>
            <p:cNvSpPr txBox="1"/>
            <p:nvPr/>
          </p:nvSpPr>
          <p:spPr>
            <a:xfrm>
              <a:off x="1095993" y="7507615"/>
              <a:ext cx="4356312" cy="1723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BCB3"/>
                </a:buClr>
                <a:buSzPts val="4200"/>
                <a:buFont typeface="Montserrat"/>
                <a:buNone/>
              </a:pPr>
              <a:r>
                <a:rPr b="1" i="0" lang="ru-RU" sz="3600" u="none" cap="none" strike="noStrike">
                  <a:solidFill>
                    <a:srgbClr val="59BCB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2,2</a:t>
              </a:r>
              <a:r>
                <a:rPr b="1" i="0" lang="ru-RU" sz="1800" u="none" cap="none" strike="noStrike">
                  <a:solidFill>
                    <a:srgbClr val="59BCB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млн</a:t>
              </a:r>
              <a:endParaRPr b="1" i="0" sz="439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8" name="Google Shape;398;p22"/>
            <p:cNvSpPr txBox="1"/>
            <p:nvPr/>
          </p:nvSpPr>
          <p:spPr>
            <a:xfrm>
              <a:off x="1695291" y="8877219"/>
              <a:ext cx="2375651" cy="1169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Montserrat"/>
                <a:buNone/>
              </a:pPr>
              <a:r>
                <a:rPr b="1" i="0" lang="ru-RU" sz="7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школьников, </a:t>
              </a:r>
              <a:br>
                <a:rPr b="1" i="0" lang="ru-RU" sz="7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i="0" lang="ru-RU" sz="7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студентов СПО</a:t>
              </a:r>
              <a:endParaRPr b="1" i="0" sz="439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9" name="Google Shape;399;p22"/>
            <p:cNvSpPr txBox="1"/>
            <p:nvPr/>
          </p:nvSpPr>
          <p:spPr>
            <a:xfrm>
              <a:off x="5452305" y="7507615"/>
              <a:ext cx="4356312" cy="1723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BCB3"/>
                </a:buClr>
                <a:buSzPts val="4200"/>
                <a:buFont typeface="Montserrat"/>
                <a:buNone/>
              </a:pPr>
              <a:r>
                <a:rPr b="1" i="0" lang="ru-RU" sz="3600" u="none" cap="none" strike="noStrike">
                  <a:solidFill>
                    <a:srgbClr val="59BCB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105</a:t>
              </a:r>
              <a:r>
                <a:rPr b="1" i="0" lang="ru-RU" sz="1800" u="none" cap="none" strike="noStrike">
                  <a:solidFill>
                    <a:srgbClr val="59BCB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тыс.</a:t>
              </a:r>
              <a:endParaRPr b="1" i="0" sz="439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0" name="Google Shape;400;p22"/>
            <p:cNvSpPr txBox="1"/>
            <p:nvPr/>
          </p:nvSpPr>
          <p:spPr>
            <a:xfrm>
              <a:off x="5830121" y="8877219"/>
              <a:ext cx="2883048" cy="553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Montserrat"/>
                <a:buNone/>
              </a:pPr>
              <a:r>
                <a:rPr b="1" i="0" lang="ru-RU" sz="7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студентов вузов</a:t>
              </a:r>
              <a:endParaRPr b="1" i="0" sz="439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1" name="Google Shape;401;p22"/>
            <p:cNvSpPr txBox="1"/>
            <p:nvPr/>
          </p:nvSpPr>
          <p:spPr>
            <a:xfrm>
              <a:off x="984398" y="9791526"/>
              <a:ext cx="5246544" cy="1723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BCB3"/>
                </a:buClr>
                <a:buSzPts val="4200"/>
                <a:buFont typeface="Montserrat"/>
                <a:buNone/>
              </a:pPr>
              <a:r>
                <a:rPr b="1" i="0" lang="ru-RU" sz="3600" u="none" cap="none" strike="noStrike">
                  <a:solidFill>
                    <a:srgbClr val="59BCB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&gt;17,8</a:t>
              </a:r>
              <a:r>
                <a:rPr b="1" i="0" lang="ru-RU" sz="1800" u="none" cap="none" strike="noStrike">
                  <a:solidFill>
                    <a:srgbClr val="59BCB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тыс.</a:t>
              </a:r>
              <a:endParaRPr b="1" i="0" sz="439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2" name="Google Shape;402;p22"/>
            <p:cNvSpPr txBox="1"/>
            <p:nvPr/>
          </p:nvSpPr>
          <p:spPr>
            <a:xfrm>
              <a:off x="1695291" y="11161131"/>
              <a:ext cx="3848853" cy="1169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Montserrat"/>
                <a:buNone/>
              </a:pPr>
              <a:r>
                <a:rPr b="1" i="0" lang="ru-RU" sz="7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общеобразовательных организаций, организаций ДО и СПО</a:t>
              </a:r>
              <a:endParaRPr b="1" i="0" sz="439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3" name="Google Shape;403;p22"/>
            <p:cNvSpPr txBox="1"/>
            <p:nvPr/>
          </p:nvSpPr>
          <p:spPr>
            <a:xfrm>
              <a:off x="5850734" y="9791526"/>
              <a:ext cx="2721299" cy="1723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BCB3"/>
                </a:buClr>
                <a:buSzPts val="4200"/>
                <a:buFont typeface="Montserrat"/>
                <a:buNone/>
              </a:pPr>
              <a:r>
                <a:rPr b="1" i="0" lang="ru-RU" sz="3600" u="none" cap="none" strike="noStrike">
                  <a:solidFill>
                    <a:srgbClr val="59BCB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252</a:t>
              </a:r>
              <a:endParaRPr b="1" i="0" sz="1800" u="none" cap="none" strike="noStrike">
                <a:solidFill>
                  <a:srgbClr val="59BCB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5850734" y="11161131"/>
              <a:ext cx="2721299" cy="1169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Montserrat"/>
                <a:buNone/>
              </a:pPr>
              <a:r>
                <a:rPr b="1" i="0" lang="ru-RU" sz="7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учреждения высшего образования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ПАРТНЕРЫ</a:t>
            </a:r>
            <a:endParaRPr/>
          </a:p>
        </p:txBody>
      </p:sp>
      <p:sp>
        <p:nvSpPr>
          <p:cNvPr id="88" name="Google Shape;88;p3"/>
          <p:cNvSpPr txBox="1"/>
          <p:nvPr>
            <p:ph idx="1" type="body"/>
          </p:nvPr>
        </p:nvSpPr>
        <p:spPr>
          <a:xfrm>
            <a:off x="633414" y="1225637"/>
            <a:ext cx="1731245" cy="308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50"/>
              <a:buFont typeface="Proxima Nova"/>
              <a:buNone/>
            </a:pPr>
            <a:r>
              <a:rPr b="1" lang="ru-RU" sz="1400">
                <a:solidFill>
                  <a:schemeClr val="accent4"/>
                </a:solidFill>
              </a:rPr>
              <a:t>организатор</a:t>
            </a:r>
            <a:endParaRPr/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699" y="1662603"/>
            <a:ext cx="1484675" cy="62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563" y="3438773"/>
            <a:ext cx="1570946" cy="5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633414" y="3029795"/>
            <a:ext cx="1731245" cy="163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50"/>
              <a:buFont typeface="Proxima Nova"/>
              <a:buNone/>
            </a:pPr>
            <a:r>
              <a:rPr b="1" i="0" lang="ru-RU" sz="1400" u="none" cap="none" strike="noStrike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оператор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3815784" y="1129204"/>
            <a:ext cx="2199837" cy="163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50"/>
              <a:buFont typeface="Proxima Nova"/>
              <a:buNone/>
            </a:pPr>
            <a:r>
              <a:rPr b="1" i="0" lang="ru-RU" sz="1400" u="none" cap="none" strike="noStrike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медиа-партнер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Proxima Nova"/>
              <a:buNone/>
            </a:pPr>
            <a:r>
              <a:t/>
            </a:r>
            <a:endParaRPr b="1" i="0" sz="1400" u="none" cap="none" strike="noStrike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" name="Google Shape;9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3074" y="1065877"/>
            <a:ext cx="2100922" cy="30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 txBox="1"/>
          <p:nvPr/>
        </p:nvSpPr>
        <p:spPr>
          <a:xfrm>
            <a:off x="3815784" y="1600922"/>
            <a:ext cx="4520496" cy="1066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Поддержка видео эфиров на собранную аудиторию</a:t>
            </a:r>
            <a:br>
              <a:rPr b="0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в социальных сетях Vk. Промо избранных постов в ленте. </a:t>
            </a:r>
            <a:br>
              <a:rPr b="0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Пост-поддержка Недели: ретаргетинг на посты в Vk. </a:t>
            </a:r>
            <a:r>
              <a:rPr b="1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Обеспечение уникальных пользовательских касаний — 2 млн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3815783" y="3029795"/>
            <a:ext cx="2199837" cy="163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50"/>
              <a:buFont typeface="Proxima Nova"/>
              <a:buNone/>
            </a:pPr>
            <a:r>
              <a:rPr b="1" i="0" lang="ru-RU" sz="1400" u="none" cap="none" strike="noStrike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контент-партнеры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Proxima Nova"/>
              <a:buNone/>
            </a:pPr>
            <a:r>
              <a:t/>
            </a:r>
            <a:endParaRPr b="1" i="0" sz="1400" u="none" cap="none" strike="noStrike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3815784" y="4479643"/>
            <a:ext cx="4520496" cy="4006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Участие в создании и продвижении контента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9201" y="2971817"/>
            <a:ext cx="1312475" cy="357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"/>
          <p:cNvCxnSpPr/>
          <p:nvPr/>
        </p:nvCxnSpPr>
        <p:spPr>
          <a:xfrm>
            <a:off x="3284220" y="2571750"/>
            <a:ext cx="5318760" cy="0"/>
          </a:xfrm>
          <a:prstGeom prst="straightConnector1">
            <a:avLst/>
          </a:prstGeom>
          <a:noFill/>
          <a:ln cap="flat" cmpd="sng" w="9525">
            <a:solidFill>
              <a:srgbClr val="B1B6B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9" name="Google Shape;9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77753" y="3657122"/>
            <a:ext cx="1045595" cy="5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78951" y="3602811"/>
            <a:ext cx="858981" cy="66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93535" y="3743961"/>
            <a:ext cx="1282003" cy="400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3"/>
          <p:cNvGrpSpPr/>
          <p:nvPr/>
        </p:nvGrpSpPr>
        <p:grpSpPr>
          <a:xfrm>
            <a:off x="7521677" y="2845515"/>
            <a:ext cx="874586" cy="563390"/>
            <a:chOff x="7480745" y="2951765"/>
            <a:chExt cx="874586" cy="563390"/>
          </a:xfrm>
        </p:grpSpPr>
        <p:pic>
          <p:nvPicPr>
            <p:cNvPr id="103" name="Google Shape;103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480745" y="2951765"/>
              <a:ext cx="874586" cy="3503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3"/>
            <p:cNvSpPr txBox="1"/>
            <p:nvPr/>
          </p:nvSpPr>
          <p:spPr>
            <a:xfrm>
              <a:off x="7494210" y="3328905"/>
              <a:ext cx="847656" cy="186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500"/>
                <a:buFont typeface="Proxima Nova"/>
                <a:buNone/>
              </a:pPr>
              <a:r>
                <a:rPr b="0" i="0" lang="ru-RU" sz="1200" u="none" cap="none" strike="noStrike">
                  <a:solidFill>
                    <a:schemeClr val="accent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Фонд ЖКХ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/>
          <p:nvPr/>
        </p:nvSpPr>
        <p:spPr>
          <a:xfrm>
            <a:off x="95006" y="4203475"/>
            <a:ext cx="3222674" cy="389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50"/>
              <a:buFont typeface="Proxima Nova"/>
              <a:buNone/>
            </a:pPr>
            <a:r>
              <a:rPr b="0" i="0" lang="ru-RU" sz="1200" u="none" cap="none" strike="noStrike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при участии федеральных методических центров на базе ВШЭ, РАНХиГС, МГУ, Финансового университета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АУДИТОРИЯ ФинЗОЖ Fest</a:t>
            </a:r>
            <a:br>
              <a:rPr lang="ru-RU">
                <a:latin typeface="Proxima Nova"/>
                <a:ea typeface="Proxima Nova"/>
                <a:cs typeface="Proxima Nova"/>
                <a:sym typeface="Proxima Nova"/>
              </a:rPr>
            </a:br>
            <a:endParaRPr/>
          </a:p>
        </p:txBody>
      </p:sp>
      <p:sp>
        <p:nvSpPr>
          <p:cNvPr id="111" name="Google Shape;111;p4"/>
          <p:cNvSpPr txBox="1"/>
          <p:nvPr>
            <p:ph idx="1" type="body"/>
          </p:nvPr>
        </p:nvSpPr>
        <p:spPr>
          <a:xfrm>
            <a:off x="461963" y="1339596"/>
            <a:ext cx="2988371" cy="24643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b="1" lang="ru-RU">
                <a:solidFill>
                  <a:schemeClr val="accent3"/>
                </a:solidFill>
              </a:rPr>
              <a:t>Ключевые аудитории ФинЗОЖ Fest</a:t>
            </a:r>
            <a:endParaRPr b="1">
              <a:solidFill>
                <a:schemeClr val="accent3"/>
              </a:solidFill>
            </a:endParaRPr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</a:pPr>
            <a:r>
              <a:rPr b="1" lang="ru-RU"/>
              <a:t>Мамы</a:t>
            </a:r>
            <a:br>
              <a:rPr b="1" lang="ru-RU"/>
            </a:br>
            <a:r>
              <a:rPr lang="ru-RU"/>
              <a:t>(кто чаще всего занимается распределением семейного бюджета, повседневными покупками для всей семьи, оплатой счетов)</a:t>
            </a:r>
            <a:endParaRPr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</a:pPr>
            <a:r>
              <a:rPr b="1" lang="ru-RU"/>
              <a:t>Подростки</a:t>
            </a:r>
            <a:br>
              <a:rPr lang="ru-RU" sz="1100"/>
            </a:br>
            <a:r>
              <a:rPr lang="ru-RU"/>
              <a:t>(школьники и студенты первых курсов)</a:t>
            </a:r>
            <a:endParaRPr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</a:pPr>
            <a:r>
              <a:rPr b="1" lang="ru-RU"/>
              <a:t>Пенсионеры</a:t>
            </a:r>
            <a:br>
              <a:rPr lang="ru-RU"/>
            </a:br>
            <a:r>
              <a:rPr lang="ru-RU"/>
              <a:t>(кто привык откладывать</a:t>
            </a:r>
            <a:br>
              <a:rPr lang="ru-RU"/>
            </a:br>
            <a:r>
              <a:rPr lang="ru-RU"/>
              <a:t>и сберегать деньги, но кому нужны практические советы по экономии в эпоху цифровых технологий, безналичных оплат за услуги) </a:t>
            </a:r>
            <a:endParaRPr/>
          </a:p>
          <a:p>
            <a:pPr indent="-90488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None/>
            </a:pPr>
            <a:r>
              <a:t/>
            </a:r>
            <a:endParaRPr/>
          </a:p>
        </p:txBody>
      </p:sp>
      <p:sp>
        <p:nvSpPr>
          <p:cNvPr id="112" name="Google Shape;112;p4"/>
          <p:cNvSpPr txBox="1"/>
          <p:nvPr/>
        </p:nvSpPr>
        <p:spPr>
          <a:xfrm>
            <a:off x="4704862" y="4138240"/>
            <a:ext cx="39082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xima Nova"/>
              <a:buNone/>
            </a:pPr>
            <a:r>
              <a:rPr b="1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25+ семейная аудитория </a:t>
            </a:r>
            <a:r>
              <a:rPr b="0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(все поколения семьи)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6818" y="1766639"/>
            <a:ext cx="5172456" cy="219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ГЕОГРАФИЯ ФинЗОЖ Fest</a:t>
            </a:r>
            <a:endParaRPr/>
          </a:p>
        </p:txBody>
      </p:sp>
      <p:sp>
        <p:nvSpPr>
          <p:cNvPr id="119" name="Google Shape;119;p5"/>
          <p:cNvSpPr txBox="1"/>
          <p:nvPr>
            <p:ph idx="1" type="body"/>
          </p:nvPr>
        </p:nvSpPr>
        <p:spPr>
          <a:xfrm>
            <a:off x="696575" y="1298502"/>
            <a:ext cx="1524570" cy="118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</a:pPr>
            <a:r>
              <a:rPr lang="ru-RU" sz="9600">
                <a:solidFill>
                  <a:schemeClr val="accent5"/>
                </a:solidFill>
              </a:rPr>
              <a:t>85</a:t>
            </a:r>
            <a:endParaRPr/>
          </a:p>
        </p:txBody>
      </p:sp>
      <p:sp>
        <p:nvSpPr>
          <p:cNvPr id="120" name="Google Shape;120;p5"/>
          <p:cNvSpPr txBox="1"/>
          <p:nvPr/>
        </p:nvSpPr>
        <p:spPr>
          <a:xfrm>
            <a:off x="745343" y="2569644"/>
            <a:ext cx="3054761" cy="31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roxima Nova"/>
              <a:buNone/>
            </a:pPr>
            <a:r>
              <a:rPr b="0" i="0" lang="ru-RU" sz="140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Субъектов Российской Федерации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714864" y="2985834"/>
            <a:ext cx="2859592" cy="1210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Proxima Nova"/>
              <a:buNone/>
            </a:pPr>
            <a:r>
              <a:rPr b="1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традиционно принимают участие</a:t>
            </a:r>
            <a:br>
              <a:rPr b="1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в мероприятиях Минфина России</a:t>
            </a:r>
            <a:br>
              <a:rPr b="1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i="0" lang="ru-RU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по финансовой грамотности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Proxima Nova"/>
              <a:buNone/>
            </a:pPr>
            <a:r>
              <a:rPr b="0" i="0" lang="ru-RU" sz="12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просмотры эфиров, участие</a:t>
            </a:r>
            <a:br>
              <a:rPr b="0" i="0" lang="ru-RU" sz="12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2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в конкурсах и викторинах партнеров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Helvetica Neue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0" y="1578542"/>
            <a:ext cx="479685" cy="14041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ПК\Downloads\1.JPG" id="123" name="Google Shape;123;p5"/>
          <p:cNvPicPr preferRelativeResize="0"/>
          <p:nvPr/>
        </p:nvPicPr>
        <p:blipFill rotWithShape="1">
          <a:blip r:embed="rId3">
            <a:alphaModFix/>
          </a:blip>
          <a:srcRect b="11120" l="2899" r="7194" t="0"/>
          <a:stretch/>
        </p:blipFill>
        <p:spPr>
          <a:xfrm>
            <a:off x="7435260" y="1202465"/>
            <a:ext cx="1535306" cy="1011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GMW_Алтайский край.jpg" id="124" name="Google Shape;12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6924" y="1207380"/>
            <a:ext cx="1518270" cy="1006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IMG_20210413_135543.jpg" id="125" name="Google Shape;125;p5"/>
          <p:cNvPicPr preferRelativeResize="0"/>
          <p:nvPr/>
        </p:nvPicPr>
        <p:blipFill rotWithShape="1">
          <a:blip r:embed="rId5">
            <a:alphaModFix/>
          </a:blip>
          <a:srcRect b="0" l="53195" r="5140" t="0"/>
          <a:stretch/>
        </p:blipFill>
        <p:spPr>
          <a:xfrm rot="5400000">
            <a:off x="4399142" y="801502"/>
            <a:ext cx="1011837" cy="1823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ПК\Downloads\IMG_1462.jpeg" id="126" name="Google Shape;126;p5"/>
          <p:cNvPicPr preferRelativeResize="0"/>
          <p:nvPr/>
        </p:nvPicPr>
        <p:blipFill rotWithShape="1">
          <a:blip r:embed="rId6">
            <a:alphaModFix/>
          </a:blip>
          <a:srcRect b="0" l="0" r="3047" t="13875"/>
          <a:stretch/>
        </p:blipFill>
        <p:spPr>
          <a:xfrm>
            <a:off x="3993266" y="2255335"/>
            <a:ext cx="4977300" cy="244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ФОРМАТЫ МЕРОПРИЯТИЙ </a:t>
            </a:r>
            <a:br>
              <a:rPr lang="ru-RU"/>
            </a:br>
            <a:endParaRPr/>
          </a:p>
        </p:txBody>
      </p:sp>
      <p:sp>
        <p:nvSpPr>
          <p:cNvPr id="132" name="Google Shape;132;p6"/>
          <p:cNvSpPr txBox="1"/>
          <p:nvPr>
            <p:ph idx="1" type="body"/>
          </p:nvPr>
        </p:nvSpPr>
        <p:spPr>
          <a:xfrm>
            <a:off x="3902160" y="1775919"/>
            <a:ext cx="2638737" cy="118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Proxima Nova"/>
              <a:buNone/>
            </a:pPr>
            <a:r>
              <a:rPr lang="ru-RU" sz="9600">
                <a:solidFill>
                  <a:schemeClr val="accent5"/>
                </a:solidFill>
              </a:rPr>
              <a:t>2</a:t>
            </a:r>
            <a:r>
              <a:rPr lang="ru-RU" sz="4800">
                <a:solidFill>
                  <a:schemeClr val="accent5"/>
                </a:solidFill>
              </a:rPr>
              <a:t>млн</a:t>
            </a:r>
            <a:endParaRPr/>
          </a:p>
        </p:txBody>
      </p:sp>
      <p:sp>
        <p:nvSpPr>
          <p:cNvPr id="133" name="Google Shape;133;p6"/>
          <p:cNvSpPr txBox="1"/>
          <p:nvPr/>
        </p:nvSpPr>
        <p:spPr>
          <a:xfrm>
            <a:off x="3950929" y="2868090"/>
            <a:ext cx="2335136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roxima Nova"/>
              <a:buNone/>
            </a:pPr>
            <a:r>
              <a:rPr b="0" i="0" lang="ru-RU" sz="140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Участников</a:t>
            </a:r>
            <a:br>
              <a:rPr b="0" i="0" lang="ru-RU" sz="140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4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(vk.com | Instagram)</a:t>
            </a:r>
            <a:endParaRPr b="0" i="0" sz="1400" u="none" cap="none" strike="noStrike">
              <a:solidFill>
                <a:schemeClr val="accent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-28851" y="2210341"/>
            <a:ext cx="479685" cy="14041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813157" y="3434508"/>
            <a:ext cx="2903820" cy="31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778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-RU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Челлендж «ФинЗОЖ Каникулы»</a:t>
            </a:r>
            <a:endParaRPr b="0" i="0" sz="14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813156" y="1756206"/>
            <a:ext cx="2197103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778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-RU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Видеоролики от партнеров</a:t>
            </a:r>
            <a:endParaRPr b="0" i="0" sz="14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813157" y="3852941"/>
            <a:ext cx="1136580" cy="31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778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-RU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Тесты</a:t>
            </a:r>
            <a:endParaRPr b="0" i="0" sz="14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813157" y="1409872"/>
            <a:ext cx="1024141" cy="31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778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-RU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СМИ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813157" y="2804149"/>
            <a:ext cx="2197102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778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-RU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Прямые эфиры BКонтакте и Instagram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" name="Google Shape;140;p6"/>
          <p:cNvGrpSpPr/>
          <p:nvPr/>
        </p:nvGrpSpPr>
        <p:grpSpPr>
          <a:xfrm>
            <a:off x="5795010" y="1183500"/>
            <a:ext cx="3363340" cy="3960000"/>
            <a:chOff x="5795010" y="1183500"/>
            <a:chExt cx="3363340" cy="3960000"/>
          </a:xfrm>
        </p:grpSpPr>
        <p:sp>
          <p:nvSpPr>
            <p:cNvPr id="141" name="Google Shape;141;p6"/>
            <p:cNvSpPr/>
            <p:nvPr/>
          </p:nvSpPr>
          <p:spPr>
            <a:xfrm>
              <a:off x="5795010" y="4953000"/>
              <a:ext cx="3348990" cy="19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42" name="Google Shape;142;p6"/>
            <p:cNvPicPr preferRelativeResize="0"/>
            <p:nvPr/>
          </p:nvPicPr>
          <p:blipFill rotWithShape="1">
            <a:blip r:embed="rId3">
              <a:alphaModFix/>
            </a:blip>
            <a:srcRect b="29183" l="12679" r="22" t="-722"/>
            <a:stretch/>
          </p:blipFill>
          <p:spPr>
            <a:xfrm rot="-5400000">
              <a:off x="5576350" y="1561500"/>
              <a:ext cx="3960000" cy="320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6"/>
          <p:cNvSpPr txBox="1"/>
          <p:nvPr/>
        </p:nvSpPr>
        <p:spPr>
          <a:xfrm>
            <a:off x="813156" y="2281511"/>
            <a:ext cx="2197103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778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ru-RU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Лайфхаки от экспертов</a:t>
            </a:r>
            <a:endParaRPr b="0" i="0" sz="14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/>
          <p:nvPr>
            <p:ph type="title"/>
          </p:nvPr>
        </p:nvSpPr>
        <p:spPr>
          <a:xfrm>
            <a:off x="579671" y="360347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Всероссийский челлендж в соцсетях ВКонтакте и Instagram</a:t>
            </a:r>
            <a:br>
              <a:rPr lang="ru-RU"/>
            </a:br>
            <a:r>
              <a:rPr lang="ru-RU"/>
              <a:t>«ФинЗОЖ Каникулы»</a:t>
            </a:r>
            <a:endParaRPr/>
          </a:p>
        </p:txBody>
      </p:sp>
      <p:sp>
        <p:nvSpPr>
          <p:cNvPr id="149" name="Google Shape;149;p7"/>
          <p:cNvSpPr txBox="1"/>
          <p:nvPr>
            <p:ph idx="1" type="body"/>
          </p:nvPr>
        </p:nvSpPr>
        <p:spPr>
          <a:xfrm>
            <a:off x="3473935" y="1595120"/>
            <a:ext cx="4750903" cy="3165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lang="ru-RU" sz="1300"/>
              <a:t>Поделитесь своим личным секретом экономии.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lang="ru-RU" sz="1300"/>
              <a:t>Разместите на своей странице пост с рассказом про лайфхаки экономии и ссылкой на аккаунт «Мои финансы». </a:t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Proxima Nova"/>
              <a:buNone/>
            </a:pPr>
            <a:r>
              <a:rPr b="1" lang="ru-RU" sz="1300"/>
              <a:t>В конкурсе участвуют только подписчики канала</a:t>
            </a:r>
            <a:br>
              <a:rPr b="1" lang="ru-RU" sz="1300"/>
            </a:br>
            <a:r>
              <a:rPr b="1" lang="ru-RU" sz="1300"/>
              <a:t>«Мои финансы».</a:t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50"/>
              <a:buFont typeface="Proxima Nova"/>
              <a:buNone/>
            </a:pPr>
            <a:r>
              <a:rPr b="1" lang="ru-RU" sz="1300">
                <a:solidFill>
                  <a:schemeClr val="accent1"/>
                </a:solidFill>
              </a:rPr>
              <a:t>Приз</a:t>
            </a:r>
            <a:br>
              <a:rPr lang="ru-RU" sz="1300"/>
            </a:br>
            <a:r>
              <a:rPr lang="ru-RU" sz="1300"/>
              <a:t>10 самых полезных и креативных видео по мнению жюри «Мои финансы» получат призы от партнеров </a:t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50"/>
              <a:buFont typeface="Proxima Nova"/>
              <a:buNone/>
            </a:pPr>
            <a:r>
              <a:rPr b="1" lang="ru-RU" sz="1300">
                <a:solidFill>
                  <a:schemeClr val="accent1"/>
                </a:solidFill>
              </a:rPr>
              <a:t>Даты</a:t>
            </a:r>
            <a:endParaRPr sz="1300"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</a:pPr>
            <a:r>
              <a:rPr b="1" lang="ru-RU" sz="1300"/>
              <a:t>18 октября </a:t>
            </a:r>
            <a:r>
              <a:rPr lang="ru-RU" sz="1300"/>
              <a:t>– старт челленджа</a:t>
            </a:r>
            <a:endParaRPr sz="1300"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</a:pPr>
            <a:r>
              <a:rPr b="1" lang="ru-RU" sz="1300"/>
              <a:t>13 ноября </a:t>
            </a:r>
            <a:r>
              <a:rPr lang="ru-RU" sz="1300"/>
              <a:t>– окончание сбора видео участников челленджа</a:t>
            </a:r>
            <a:endParaRPr sz="1300"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</a:pPr>
            <a:r>
              <a:rPr b="1" lang="ru-RU" sz="1300"/>
              <a:t>16 ноября </a:t>
            </a:r>
            <a:r>
              <a:rPr lang="ru-RU" sz="1300"/>
              <a:t>– подведение итогов челленджа и объявление победителей</a:t>
            </a:r>
            <a:endParaRPr sz="1300"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 b="15948" l="4880" r="0" t="0"/>
          <a:stretch/>
        </p:blipFill>
        <p:spPr>
          <a:xfrm>
            <a:off x="-9525" y="1595121"/>
            <a:ext cx="2890202" cy="356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579671" y="1131699"/>
            <a:ext cx="3527105" cy="779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roxima Nova"/>
              <a:buNone/>
            </a:pPr>
            <a:r>
              <a:rPr b="1" i="0" lang="ru-RU" sz="1600" u="none" cap="none" strike="noStrike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18 октября – 13 ноября</a:t>
            </a:r>
            <a:endParaRPr b="1" i="0" sz="1600" u="none" cap="none" strike="noStrike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t/>
            </a:r>
            <a:endParaRPr b="1" i="0" sz="1600" u="none" cap="none" strike="noStrike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t/>
            </a:r>
            <a:endParaRPr b="1" i="0" sz="1200" u="none" cap="none" strike="noStrike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ПРЯМЫЕ ЭФИРЫ С ЭКСПЕРТАМИ Bконтакте и Instagram</a:t>
            </a:r>
            <a:br>
              <a:rPr lang="ru-RU"/>
            </a:br>
            <a:endParaRPr/>
          </a:p>
        </p:txBody>
      </p:sp>
      <p:sp>
        <p:nvSpPr>
          <p:cNvPr id="157" name="Google Shape;157;p9"/>
          <p:cNvSpPr txBox="1"/>
          <p:nvPr>
            <p:ph idx="1" type="body"/>
          </p:nvPr>
        </p:nvSpPr>
        <p:spPr>
          <a:xfrm>
            <a:off x="640864" y="2878455"/>
            <a:ext cx="3695517" cy="1482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None/>
            </a:pPr>
            <a:r>
              <a:rPr b="1" lang="ru-RU"/>
              <a:t>Поговорим и поделимся лайфхаками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Proxima Nova"/>
              <a:buNone/>
            </a:pPr>
            <a:r>
              <a:rPr b="1" lang="ru-RU">
                <a:solidFill>
                  <a:schemeClr val="accent6"/>
                </a:solidFill>
              </a:rPr>
              <a:t>Например:</a:t>
            </a:r>
            <a:endParaRPr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</a:pPr>
            <a:r>
              <a:rPr lang="ru-RU">
                <a:solidFill>
                  <a:schemeClr val="accent4"/>
                </a:solidFill>
              </a:rPr>
              <a:t>Влияние образования на сбережения </a:t>
            </a:r>
            <a:endParaRPr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</a:pPr>
            <a:r>
              <a:rPr lang="ru-RU">
                <a:solidFill>
                  <a:schemeClr val="accent4"/>
                </a:solidFill>
              </a:rPr>
              <a:t>С чего начать беречь деньги.</a:t>
            </a:r>
            <a:br>
              <a:rPr lang="ru-RU">
                <a:solidFill>
                  <a:schemeClr val="accent4"/>
                </a:solidFill>
              </a:rPr>
            </a:br>
            <a:r>
              <a:rPr lang="ru-RU">
                <a:solidFill>
                  <a:schemeClr val="accent4"/>
                </a:solidFill>
              </a:rPr>
              <a:t>5 шагов в стратегии сбережений </a:t>
            </a:r>
            <a:endParaRPr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</a:pPr>
            <a:r>
              <a:rPr lang="ru-RU">
                <a:solidFill>
                  <a:schemeClr val="accent4"/>
                </a:solidFill>
              </a:rPr>
              <a:t>Как сэкономить на тарифах</a:t>
            </a:r>
            <a:endParaRPr/>
          </a:p>
          <a:p>
            <a:pPr indent="-95250" lvl="0" marL="90488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Proxima Nova"/>
              <a:buChar char="•"/>
            </a:pPr>
            <a:r>
              <a:rPr lang="ru-RU">
                <a:solidFill>
                  <a:schemeClr val="accent4"/>
                </a:solidFill>
              </a:rPr>
              <a:t>Экономия на электричестве </a:t>
            </a:r>
            <a:endParaRPr/>
          </a:p>
          <a:p>
            <a:pPr indent="-119063" lvl="0" marL="214313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roxima Nova"/>
              <a:buNone/>
            </a:pPr>
            <a:r>
              <a:t/>
            </a: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4336381" y="1336577"/>
            <a:ext cx="4692966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640864" y="950123"/>
            <a:ext cx="3527105" cy="1826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roxima Nova"/>
              <a:buNone/>
            </a:pPr>
            <a:r>
              <a:rPr b="1" i="0" lang="ru-RU" sz="1600" u="none" cap="none" strike="noStrike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28 октября</a:t>
            </a:r>
            <a:endParaRPr b="1" i="0" sz="1600" u="none" cap="none" strike="noStrike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t/>
            </a:r>
            <a:endParaRPr b="1" i="0" sz="1600" u="none" cap="none" strike="noStrike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Proxima Nova"/>
              <a:buNone/>
            </a:pPr>
            <a:r>
              <a:rPr b="1" i="0" lang="ru-RU" sz="1600" u="none" cap="none" strike="noStrike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Надежда Грошева,</a:t>
            </a:r>
            <a:endParaRPr b="1" i="0" sz="1600" u="none" cap="none" strike="noStrike">
              <a:solidFill>
                <a:srgbClr val="0070C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None/>
            </a:pPr>
            <a:r>
              <a:rPr b="1" i="0" lang="ru-RU" sz="14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Главный редактор моифинансы.рф</a:t>
            </a:r>
            <a:endParaRPr b="1" i="0" sz="1400" u="none" cap="none" strike="noStrik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b="1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проведет серию прямых эфиров</a:t>
            </a:r>
            <a:br>
              <a:rPr b="1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i="0" lang="ru-RU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с экспертами и партнерами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t/>
            </a:r>
            <a:endParaRPr b="1" i="0" sz="1200" u="none" cap="none" strike="noStrike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Возможно, это изображение (Надя Грошева, экран, камера и в помещении)" id="160" name="Google Shape;160;p9"/>
          <p:cNvPicPr preferRelativeResize="0"/>
          <p:nvPr/>
        </p:nvPicPr>
        <p:blipFill rotWithShape="1">
          <a:blip r:embed="rId3">
            <a:alphaModFix/>
          </a:blip>
          <a:srcRect b="11563" l="0" r="0" t="0"/>
          <a:stretch/>
        </p:blipFill>
        <p:spPr>
          <a:xfrm>
            <a:off x="4336381" y="1337409"/>
            <a:ext cx="2169304" cy="143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 rotWithShape="1">
          <a:blip r:embed="rId4">
            <a:alphaModFix/>
          </a:blip>
          <a:srcRect b="17031" l="0" r="0" t="2828"/>
          <a:stretch/>
        </p:blipFill>
        <p:spPr>
          <a:xfrm>
            <a:off x="4328932" y="2878455"/>
            <a:ext cx="4692966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/>
          <p:nvPr/>
        </p:nvSpPr>
        <p:spPr>
          <a:xfrm>
            <a:off x="6688458" y="1512761"/>
            <a:ext cx="1735016" cy="1072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Proxima Nova"/>
              <a:buNone/>
            </a:pPr>
            <a:r>
              <a:rPr b="1" i="0" lang="ru-RU" sz="105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Эфир на студии</a:t>
            </a:r>
            <a:br>
              <a:rPr b="1" i="0" lang="ru-RU" sz="105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i="0" lang="ru-RU" sz="105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МФФ-2021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Helvetica Neue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Proxima Nova"/>
              <a:buNone/>
            </a:pPr>
            <a:r>
              <a:rPr b="1" i="0" lang="ru-RU" sz="105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Эфир во время «ипотечного марафона»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9"/>
          <p:cNvSpPr/>
          <p:nvPr/>
        </p:nvSpPr>
        <p:spPr>
          <a:xfrm rot="-5400000">
            <a:off x="6600307" y="1687361"/>
            <a:ext cx="94681" cy="81621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9"/>
          <p:cNvSpPr/>
          <p:nvPr/>
        </p:nvSpPr>
        <p:spPr>
          <a:xfrm rot="10800000">
            <a:off x="6741793" y="2565453"/>
            <a:ext cx="94681" cy="81621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/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None/>
            </a:pPr>
            <a:r>
              <a:rPr lang="ru-RU"/>
              <a:t>СТРИМ ДЛЯ ЖИТЕЛЕЙ КРЫМСКОГО ПОЛУОСТРОВА</a:t>
            </a:r>
            <a:endParaRPr/>
          </a:p>
        </p:txBody>
      </p:sp>
      <p:sp>
        <p:nvSpPr>
          <p:cNvPr id="170" name="Google Shape;170;p8"/>
          <p:cNvSpPr txBox="1"/>
          <p:nvPr>
            <p:ph idx="1" type="body"/>
          </p:nvPr>
        </p:nvSpPr>
        <p:spPr>
          <a:xfrm>
            <a:off x="633412" y="817304"/>
            <a:ext cx="3868250" cy="4971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None/>
            </a:pPr>
            <a:r>
              <a:rPr b="1" lang="ru-RU" sz="1600">
                <a:solidFill>
                  <a:schemeClr val="accent2"/>
                </a:solidFill>
              </a:rPr>
              <a:t>9 ноября</a:t>
            </a:r>
            <a:endParaRPr b="1" sz="16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Proxima Nova"/>
              <a:buNone/>
            </a:pPr>
            <a:r>
              <a:rPr b="1" lang="ru-RU" sz="1600">
                <a:solidFill>
                  <a:schemeClr val="accent4"/>
                </a:solidFill>
              </a:rPr>
              <a:t>Внимание к специфике</a:t>
            </a:r>
            <a:br>
              <a:rPr b="1" lang="ru-RU" sz="1600">
                <a:solidFill>
                  <a:schemeClr val="accent4"/>
                </a:solidFill>
              </a:rPr>
            </a:br>
            <a:r>
              <a:rPr b="1" lang="ru-RU" sz="1600">
                <a:solidFill>
                  <a:schemeClr val="accent4"/>
                </a:solidFill>
              </a:rPr>
              <a:t>проблем и возможностей региона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633412" y="1808703"/>
            <a:ext cx="4520496" cy="2390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Отдельный трек в рамках ФинЗОЖ Fest</a:t>
            </a:r>
            <a:endParaRPr b="0" i="0" sz="16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Прямой эфир с экспертами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Информационная поддержка органов власти</a:t>
            </a:r>
            <a:b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в мероприятиях по финпросвещению</a:t>
            </a:r>
            <a:endParaRPr b="0" i="0" sz="16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Лучшие образовательно-просветительские продукты, готовые для тиражирования:</a:t>
            </a:r>
            <a:b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ru-RU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мини-сериалы и образовательные мульфильмы, учебно-методические комплекты и сценарии уроков, примеры обучения в летних лагерях и др.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2" name="Google Shape;17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3908" y="1314450"/>
            <a:ext cx="3857810" cy="2397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CompUser</dc:creator>
</cp:coreProperties>
</file>